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4.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399" r:id="rId4"/>
    <p:sldId id="357" r:id="rId5"/>
    <p:sldId id="379" r:id="rId6"/>
    <p:sldId id="382" r:id="rId7"/>
    <p:sldId id="383" r:id="rId8"/>
    <p:sldId id="384" r:id="rId9"/>
    <p:sldId id="385" r:id="rId10"/>
    <p:sldId id="386" r:id="rId11"/>
    <p:sldId id="388" r:id="rId12"/>
    <p:sldId id="389" r:id="rId13"/>
    <p:sldId id="390" r:id="rId14"/>
    <p:sldId id="391" r:id="rId15"/>
    <p:sldId id="392" r:id="rId16"/>
    <p:sldId id="393" r:id="rId17"/>
    <p:sldId id="400" r:id="rId18"/>
    <p:sldId id="394" r:id="rId19"/>
    <p:sldId id="401" r:id="rId20"/>
    <p:sldId id="395" r:id="rId21"/>
    <p:sldId id="396" r:id="rId22"/>
    <p:sldId id="397" r:id="rId23"/>
    <p:sldId id="402" r:id="rId24"/>
    <p:sldId id="403" r:id="rId25"/>
    <p:sldId id="404" r:id="rId26"/>
    <p:sldId id="405" r:id="rId27"/>
    <p:sldId id="406" r:id="rId28"/>
    <p:sldId id="407" r:id="rId29"/>
    <p:sldId id="408" r:id="rId30"/>
    <p:sldId id="449" r:id="rId31"/>
    <p:sldId id="451" r:id="rId32"/>
    <p:sldId id="452" r:id="rId33"/>
    <p:sldId id="453" r:id="rId34"/>
    <p:sldId id="454" r:id="rId35"/>
    <p:sldId id="455" r:id="rId36"/>
    <p:sldId id="456" r:id="rId37"/>
    <p:sldId id="457" r:id="rId38"/>
    <p:sldId id="458" r:id="rId39"/>
    <p:sldId id="459" r:id="rId40"/>
    <p:sldId id="460" r:id="rId41"/>
    <p:sldId id="461" r:id="rId42"/>
    <p:sldId id="462" r:id="rId43"/>
    <p:sldId id="463" r:id="rId44"/>
    <p:sldId id="464" r:id="rId45"/>
    <p:sldId id="465" r:id="rId46"/>
    <p:sldId id="366" r:id="rId47"/>
  </p:sldIdLst>
  <p:sldSz cx="9144000" cy="5143500" type="screen16x9"/>
  <p:notesSz cx="6858000" cy="9144000"/>
  <p:custDataLst>
    <p:tags r:id="rId5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556C"/>
    <a:srgbClr val="313F50"/>
    <a:srgbClr val="2C39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3" d="100"/>
          <a:sy n="103" d="100"/>
        </p:scale>
        <p:origin x="634" y="82"/>
      </p:cViewPr>
      <p:guideLst>
        <p:guide orient="horz" pos="1615"/>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gs" Target="tags/tag4.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矩形 2"/>
          <p:cNvSpPr/>
          <p:nvPr userDrawn="1"/>
        </p:nvSpPr>
        <p:spPr>
          <a:xfrm>
            <a:off x="2857500" y="0"/>
            <a:ext cx="3429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965200"/>
            <a:ext cx="9144000" cy="321310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
        <p:nvSpPr>
          <p:cNvPr id="4" name="矩形 3"/>
          <p:cNvSpPr/>
          <p:nvPr userDrawn="1"/>
        </p:nvSpPr>
        <p:spPr>
          <a:xfrm>
            <a:off x="6272212" y="0"/>
            <a:ext cx="287178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0"/>
            <a:ext cx="287893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67879" y="171450"/>
            <a:ext cx="8808243" cy="480060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标题幻灯片">
    <p:spTree>
      <p:nvGrpSpPr>
        <p:cNvPr id="1" name=""/>
        <p:cNvGrpSpPr/>
        <p:nvPr/>
      </p:nvGrpSpPr>
      <p:grpSpPr>
        <a:xfrm>
          <a:off x="0" y="0"/>
          <a:ext cx="0" cy="0"/>
          <a:chOff x="0" y="0"/>
          <a:chExt cx="0" cy="0"/>
        </a:xfrm>
      </p:grpSpPr>
      <p:sp>
        <p:nvSpPr>
          <p:cNvPr id="4" name="矩形 3"/>
          <p:cNvSpPr/>
          <p:nvPr userDrawn="1"/>
        </p:nvSpPr>
        <p:spPr>
          <a:xfrm>
            <a:off x="6272212" y="0"/>
            <a:ext cx="287178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0"/>
            <a:ext cx="287893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67879" y="171450"/>
            <a:ext cx="8808243" cy="480060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图片占位符 2"/>
          <p:cNvSpPr>
            <a:spLocks noGrp="1"/>
          </p:cNvSpPr>
          <p:nvPr>
            <p:ph type="pic" sz="quarter" idx="10"/>
          </p:nvPr>
        </p:nvSpPr>
        <p:spPr>
          <a:xfrm>
            <a:off x="193964" y="1036839"/>
            <a:ext cx="8756072" cy="1662546"/>
          </a:xfrm>
        </p:spPr>
        <p:txBody>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
        <p:nvSpPr>
          <p:cNvPr id="4" name="矩形 3"/>
          <p:cNvSpPr/>
          <p:nvPr userDrawn="1"/>
        </p:nvSpPr>
        <p:spPr>
          <a:xfrm>
            <a:off x="6272212" y="0"/>
            <a:ext cx="287178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0"/>
            <a:ext cx="287893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67879" y="171450"/>
            <a:ext cx="8808243" cy="480060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图片占位符 2"/>
          <p:cNvSpPr>
            <a:spLocks noGrp="1"/>
          </p:cNvSpPr>
          <p:nvPr>
            <p:ph type="pic" sz="quarter" idx="10"/>
          </p:nvPr>
        </p:nvSpPr>
        <p:spPr>
          <a:xfrm>
            <a:off x="283293" y="1239142"/>
            <a:ext cx="2041573" cy="1598327"/>
          </a:xfrm>
        </p:spPr>
        <p:txBody>
          <a:bodyPr/>
          <a:lstStyle/>
          <a:p>
            <a:endParaRPr lang="zh-CN" altLang="en-US"/>
          </a:p>
        </p:txBody>
      </p:sp>
      <p:sp>
        <p:nvSpPr>
          <p:cNvPr id="7" name="图片占位符 2"/>
          <p:cNvSpPr>
            <a:spLocks noGrp="1"/>
          </p:cNvSpPr>
          <p:nvPr>
            <p:ph type="pic" sz="quarter" idx="11"/>
          </p:nvPr>
        </p:nvSpPr>
        <p:spPr>
          <a:xfrm>
            <a:off x="2452643" y="1239142"/>
            <a:ext cx="2041573" cy="1598327"/>
          </a:xfrm>
        </p:spPr>
        <p:txBody>
          <a:bodyPr/>
          <a:lstStyle/>
          <a:p>
            <a:endParaRPr lang="zh-CN" altLang="en-US"/>
          </a:p>
        </p:txBody>
      </p:sp>
      <p:sp>
        <p:nvSpPr>
          <p:cNvPr id="8" name="图片占位符 2"/>
          <p:cNvSpPr>
            <a:spLocks noGrp="1"/>
          </p:cNvSpPr>
          <p:nvPr>
            <p:ph type="pic" sz="quarter" idx="12"/>
          </p:nvPr>
        </p:nvSpPr>
        <p:spPr>
          <a:xfrm>
            <a:off x="4621993" y="1239142"/>
            <a:ext cx="2041573" cy="1598327"/>
          </a:xfrm>
        </p:spPr>
        <p:txBody>
          <a:bodyPr/>
          <a:lstStyle/>
          <a:p>
            <a:endParaRPr lang="zh-CN" altLang="en-US"/>
          </a:p>
        </p:txBody>
      </p:sp>
      <p:sp>
        <p:nvSpPr>
          <p:cNvPr id="9" name="图片占位符 2"/>
          <p:cNvSpPr>
            <a:spLocks noGrp="1"/>
          </p:cNvSpPr>
          <p:nvPr>
            <p:ph type="pic" sz="quarter" idx="13"/>
          </p:nvPr>
        </p:nvSpPr>
        <p:spPr>
          <a:xfrm>
            <a:off x="6791343" y="1239142"/>
            <a:ext cx="2041573" cy="1598327"/>
          </a:xfrm>
        </p:spPr>
        <p:txBody>
          <a:bodyPr/>
          <a:lstStyle/>
          <a:p>
            <a:endParaRPr lang="zh-CN" altLang="en-US"/>
          </a:p>
        </p:txBody>
      </p:sp>
      <p:sp>
        <p:nvSpPr>
          <p:cNvPr id="10" name="矩形 9"/>
          <p:cNvSpPr/>
          <p:nvPr userDrawn="1"/>
        </p:nvSpPr>
        <p:spPr>
          <a:xfrm>
            <a:off x="279745" y="2918470"/>
            <a:ext cx="2067530" cy="1464995"/>
          </a:xfrm>
          <a:prstGeom prst="rect">
            <a:avLst/>
          </a:prstGeom>
          <a:solidFill>
            <a:schemeClr val="accent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矩形 10"/>
          <p:cNvSpPr/>
          <p:nvPr userDrawn="1"/>
        </p:nvSpPr>
        <p:spPr>
          <a:xfrm>
            <a:off x="2448930" y="2918470"/>
            <a:ext cx="2067530" cy="1464995"/>
          </a:xfrm>
          <a:prstGeom prst="rect">
            <a:avLst/>
          </a:prstGeom>
          <a:solidFill>
            <a:schemeClr val="accent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2" name="矩形 11"/>
          <p:cNvSpPr/>
          <p:nvPr userDrawn="1"/>
        </p:nvSpPr>
        <p:spPr>
          <a:xfrm>
            <a:off x="4618115" y="2918470"/>
            <a:ext cx="2067530" cy="1464995"/>
          </a:xfrm>
          <a:prstGeom prst="rect">
            <a:avLst/>
          </a:prstGeom>
          <a:solidFill>
            <a:schemeClr val="accent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3" name="矩形 12"/>
          <p:cNvSpPr/>
          <p:nvPr userDrawn="1"/>
        </p:nvSpPr>
        <p:spPr>
          <a:xfrm>
            <a:off x="6787299" y="2918470"/>
            <a:ext cx="2067530" cy="1464995"/>
          </a:xfrm>
          <a:prstGeom prst="rect">
            <a:avLst/>
          </a:prstGeom>
          <a:solidFill>
            <a:schemeClr val="accent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sp>
        <p:nvSpPr>
          <p:cNvPr id="4" name="矩形 3"/>
          <p:cNvSpPr/>
          <p:nvPr userDrawn="1"/>
        </p:nvSpPr>
        <p:spPr>
          <a:xfrm>
            <a:off x="6272212" y="0"/>
            <a:ext cx="287178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0"/>
            <a:ext cx="287893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167879" y="171450"/>
            <a:ext cx="8808243" cy="480060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片占位符 2"/>
          <p:cNvSpPr>
            <a:spLocks noGrp="1"/>
          </p:cNvSpPr>
          <p:nvPr>
            <p:ph type="pic" sz="quarter" idx="10"/>
          </p:nvPr>
        </p:nvSpPr>
        <p:spPr>
          <a:xfrm>
            <a:off x="166255" y="1036839"/>
            <a:ext cx="4405745" cy="1662546"/>
          </a:xfrm>
        </p:spPr>
        <p:txBody>
          <a:bodyPr/>
          <a:lstStyle/>
          <a:p>
            <a:endParaRPr lang="zh-CN" altLang="en-US"/>
          </a:p>
        </p:txBody>
      </p:sp>
      <p:sp>
        <p:nvSpPr>
          <p:cNvPr id="8" name="矩形 7"/>
          <p:cNvSpPr/>
          <p:nvPr userDrawn="1"/>
        </p:nvSpPr>
        <p:spPr>
          <a:xfrm>
            <a:off x="4572000" y="1028743"/>
            <a:ext cx="4412673" cy="16787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矩形 2"/>
          <p:cNvSpPr/>
          <p:nvPr userDrawn="1"/>
        </p:nvSpPr>
        <p:spPr>
          <a:xfrm>
            <a:off x="2870200" y="0"/>
            <a:ext cx="3429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498475"/>
            <a:ext cx="9144000" cy="4146550"/>
          </a:xfrm>
          <a:prstGeom prst="rect">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F87CF-3569-4A6D-ABE9-80B564D3AFB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431EDE2-ED55-47B1-BF0C-0EF98048EBB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3F87CF-3569-4A6D-ABE9-80B564D3AFB4}"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431EDE2-ED55-47B1-BF0C-0EF98048EBB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image" Target="../media/image34.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60.png"/><Relationship Id="rId1"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bwMode="auto">
          <a:xfrm>
            <a:off x="3261360" y="4581267"/>
            <a:ext cx="2621280" cy="4603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浙江天演维真网络科技股份有限公司</a:t>
            </a:r>
            <a:endPar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a:t>
            </a:r>
            <a:r>
              <a:rPr kumimoji="0" lang="en-US"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21</a:t>
            </a:r>
            <a:r>
              <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a:t>
            </a:r>
            <a:r>
              <a:rPr kumimoji="0" lang="en-US"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12</a:t>
            </a:r>
            <a:r>
              <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月</a:t>
            </a:r>
            <a:endParaRPr kumimoji="0" sz="1200" b="0" i="0" u="none" strike="noStrike" kern="1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p:cNvSpPr/>
          <p:nvPr/>
        </p:nvSpPr>
        <p:spPr bwMode="auto">
          <a:xfrm>
            <a:off x="575945" y="1657887"/>
            <a:ext cx="8107680" cy="156845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1" i="0" u="none" strike="noStrike" kern="1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有机产品防伪追溯标签</a:t>
            </a:r>
            <a:endParaRPr kumimoji="0" lang="zh-CN" altLang="en-US" sz="4800" b="1" i="0" u="none" strike="noStrike" kern="1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1" i="0" u="none" strike="noStrike" kern="1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在线申请与管理系统操作手册</a:t>
            </a:r>
            <a:endParaRPr kumimoji="0" lang="zh-CN" altLang="en-US" sz="4800" b="1" i="0" u="none" strike="noStrike" kern="1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085753" y="756423"/>
            <a:ext cx="2972495" cy="1931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Light" panose="020F0302020204030204"/>
              <a:ea typeface="微软雅黑 Light" panose="020B0502040204020203" charset="-122"/>
              <a:cs typeface="+mn-cs"/>
            </a:endParaRPr>
          </a:p>
        </p:txBody>
      </p:sp>
      <p:sp>
        <p:nvSpPr>
          <p:cNvPr id="12" name="PA_矩形 8"/>
          <p:cNvSpPr/>
          <p:nvPr>
            <p:custDataLst>
              <p:tags r:id="rId1"/>
            </p:custDataLst>
          </p:nvPr>
        </p:nvSpPr>
        <p:spPr>
          <a:xfrm>
            <a:off x="2829560" y="180975"/>
            <a:ext cx="3228975" cy="76835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rPr>
              <a:t>01</a:t>
            </a:r>
            <a:r>
              <a:rPr kumimoji="0" lang="zh-CN" altLang="en-US"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rPr>
              <a:t>系统说明</a:t>
            </a:r>
            <a:endParaRPr kumimoji="0" lang="zh-CN" altLang="en-US"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endParaRPr>
          </a:p>
        </p:txBody>
      </p:sp>
      <p:sp>
        <p:nvSpPr>
          <p:cNvPr id="7" name="文本框 6"/>
          <p:cNvSpPr txBox="1"/>
          <p:nvPr/>
        </p:nvSpPr>
        <p:spPr>
          <a:xfrm>
            <a:off x="654050" y="1480185"/>
            <a:ext cx="7854315" cy="2030095"/>
          </a:xfrm>
          <a:prstGeom prst="rect">
            <a:avLst/>
          </a:prstGeom>
          <a:noFill/>
        </p:spPr>
        <p:txBody>
          <a:bodyPr wrap="square" rtlCol="0" anchor="t">
            <a:spAutoFit/>
          </a:bodyPr>
          <a:p>
            <a:r>
              <a:rPr lang="zh-CN" altLang="en-US">
                <a:solidFill>
                  <a:schemeClr val="tx1"/>
                </a:solidFill>
              </a:rPr>
              <a:t>  </a:t>
            </a:r>
            <a:r>
              <a:rPr lang="en-US" altLang="zh-CN" sz="1600">
                <a:solidFill>
                  <a:schemeClr val="tx1"/>
                </a:solidFill>
              </a:rPr>
              <a:t>  </a:t>
            </a: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该系统平台把三方用户 技术支持方-浙江天演维真网络科技股份有限公司（以下简称天演）、机构、获证企业融入统一平台中，进行数据流转，实现获证企业订单在线填写、订单自动审核、机构在线码段分配、企业及机构各种数据报表统计，从而大大的简化了流程，提高了效率。</a:t>
            </a:r>
            <a:endPar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本文将针对企业用户在系统内的操作进行详细描述。</a:t>
            </a:r>
            <a:endPar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备注：建议使用谷歌浏览器（chrome）或IE8对系统进行使用浏览</a:t>
            </a:r>
            <a:r>
              <a:rPr lang="zh-CN" alt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bwMode="auto">
          <a:xfrm>
            <a:off x="505460" y="249933"/>
            <a:ext cx="1706880"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系统角色说明</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p:cNvSpPr txBox="1"/>
          <p:nvPr/>
        </p:nvSpPr>
        <p:spPr>
          <a:xfrm>
            <a:off x="405130" y="909955"/>
            <a:ext cx="7364095" cy="2799715"/>
          </a:xfrm>
          <a:prstGeom prst="rect">
            <a:avLst/>
          </a:prstGeom>
          <a:noFill/>
        </p:spPr>
        <p:txBody>
          <a:bodyPr wrap="square" rtlCol="0" anchor="t">
            <a:spAutoFit/>
          </a:bodyPr>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机构分为两个角色对系统进行操作：</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buNone/>
            </a:pP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系统管理</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为机构用户和企业用户分配权限及用户名和密码</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认证标签管理</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机构标签管理员主要对企业提交的订单进行日常处理，处理内容包括：订单审核、码段分配、数据导出、标签退订。</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buNone/>
            </a:pP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buNone/>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备注：机构标签管理员可以创建多个用户，也可一个用户同时担任两个角色。</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buNone/>
            </a:pP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buNone/>
            </a:pPr>
            <a:r>
              <a:rPr lang="zh-CN" altLang="en-US" sz="1600" dirty="0">
                <a:solidFill>
                  <a:srgbClr val="313F50"/>
                </a:solidFill>
                <a:latin typeface="微软雅黑" panose="020B0503020204020204" pitchFamily="34" charset="-122"/>
                <a:ea typeface="微软雅黑" panose="020B0503020204020204" pitchFamily="34" charset="-122"/>
                <a:cs typeface="微软雅黑" panose="020B0503020204020204" pitchFamily="34" charset="-122"/>
                <a:sym typeface="+mn-ea"/>
              </a:rPr>
              <a:t>下面将针对以上两个角色，对系统操作分别进行介绍。</a:t>
            </a:r>
            <a:endParaRPr lang="zh-CN" altLang="en-US" sz="1600" dirty="0">
              <a:solidFill>
                <a:srgbClr val="313F5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bwMode="auto">
          <a:xfrm>
            <a:off x="593090" y="249933"/>
            <a:ext cx="1198880"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系统登录</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593090" y="819785"/>
            <a:ext cx="6008370" cy="583565"/>
          </a:xfrm>
          <a:prstGeom prst="rect">
            <a:avLst/>
          </a:prstGeom>
          <a:noFill/>
        </p:spPr>
        <p:txBody>
          <a:bodyPr wrap="square" rtlCol="0" anchor="t">
            <a:spAutoFit/>
          </a:bodyPr>
          <a:p>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网址：</a:t>
            </a:r>
            <a:r>
              <a:rPr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http://xjyrz.tag.gtc315.cn</a:t>
            </a:r>
            <a:endParaRPr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输入用户名和密码，点击【用户登录】按钮进入系统</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6343650" y="2082800"/>
            <a:ext cx="242570" cy="229870"/>
          </a:xfrm>
          <a:prstGeom prst="rect">
            <a:avLst/>
          </a:prstGeom>
          <a:noFill/>
        </p:spPr>
        <p:txBody>
          <a:bodyPr wrap="none" rtlCol="0">
            <a:spAutoFit/>
          </a:bodyPr>
          <a:p>
            <a:r>
              <a:rPr lang="en-US" altLang="zh-CN" sz="900">
                <a:solidFill>
                  <a:srgbClr val="FF0000"/>
                </a:solidFill>
              </a:rPr>
              <a:t>o</a:t>
            </a:r>
            <a:endParaRPr lang="en-US" altLang="zh-CN" sz="900">
              <a:solidFill>
                <a:srgbClr val="FF0000"/>
              </a:solidFill>
            </a:endParaRPr>
          </a:p>
        </p:txBody>
      </p:sp>
      <p:pic>
        <p:nvPicPr>
          <p:cNvPr id="8" name="图片 7"/>
          <p:cNvPicPr>
            <a:picLocks noChangeAspect="1"/>
          </p:cNvPicPr>
          <p:nvPr/>
        </p:nvPicPr>
        <p:blipFill>
          <a:blip r:embed="rId1"/>
          <a:stretch>
            <a:fillRect/>
          </a:stretch>
        </p:blipFill>
        <p:spPr>
          <a:xfrm>
            <a:off x="774065" y="1479550"/>
            <a:ext cx="7699375" cy="33096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bwMode="auto">
          <a:xfrm>
            <a:off x="416878" y="241678"/>
            <a:ext cx="1818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操作</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662305" y="778510"/>
            <a:ext cx="7056755" cy="337185"/>
          </a:xfrm>
          <a:prstGeom prst="rect">
            <a:avLst/>
          </a:prstGeom>
          <a:noFill/>
        </p:spPr>
        <p:txBody>
          <a:bodyPr wrap="non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登录系统后，进入以下界面；点击【系统管理】，进入系统管理操作页面。</a:t>
            </a:r>
            <a:endParaRPr lang="zh-CN" altLang="en-US" sz="1600" dirty="0">
              <a:solidFill>
                <a:schemeClr val="tx1"/>
              </a:solidFill>
              <a:latin typeface="+mj-ea"/>
              <a:ea typeface="+mj-ea"/>
              <a:sym typeface="+mn-ea"/>
            </a:endParaRPr>
          </a:p>
        </p:txBody>
      </p:sp>
      <p:pic>
        <p:nvPicPr>
          <p:cNvPr id="4" name="图片 3"/>
          <p:cNvPicPr>
            <a:picLocks noChangeAspect="1"/>
          </p:cNvPicPr>
          <p:nvPr/>
        </p:nvPicPr>
        <p:blipFill>
          <a:blip r:embed="rId1"/>
          <a:stretch>
            <a:fillRect/>
          </a:stretch>
        </p:blipFill>
        <p:spPr>
          <a:xfrm>
            <a:off x="417195" y="1320165"/>
            <a:ext cx="8399780" cy="2908935"/>
          </a:xfrm>
          <a:prstGeom prst="rect">
            <a:avLst/>
          </a:prstGeom>
        </p:spPr>
      </p:pic>
      <p:pic>
        <p:nvPicPr>
          <p:cNvPr id="9" name="图片 8" descr="343435383139323b333633343536303bbba1d0cebcfdcdb7"/>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92495" y="1614170"/>
            <a:ext cx="789940" cy="7899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系统管理-机构用户创建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495935" y="723265"/>
            <a:ext cx="7942580" cy="1076325"/>
          </a:xfrm>
          <a:prstGeom prst="rect">
            <a:avLst/>
          </a:prstGeom>
          <a:noFill/>
        </p:spPr>
        <p:txBody>
          <a:bodyPr wrap="none" rtlCol="0" anchor="t">
            <a:spAutoFit/>
          </a:bodyPr>
          <a:p>
            <a:pPr algn="l"/>
            <a:r>
              <a:rPr 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机构用户创建</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进入【用户管理】，点击【机构名称】进入创建机构用户名界面；点击【新增】按钮</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即可增加机构用户名。</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custDataLst>
              <p:tags r:id="rId1"/>
            </p:custDataLst>
          </p:nvPr>
        </p:nvPicPr>
        <p:blipFill>
          <a:blip r:embed="rId2"/>
          <a:stretch>
            <a:fillRect/>
          </a:stretch>
        </p:blipFill>
        <p:spPr>
          <a:xfrm>
            <a:off x="513080" y="1708785"/>
            <a:ext cx="8118475" cy="23539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系统管理-机构用户创建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1168400" y="1489710"/>
            <a:ext cx="6608445" cy="3258185"/>
          </a:xfrm>
          <a:prstGeom prst="rect">
            <a:avLst/>
          </a:prstGeom>
        </p:spPr>
      </p:pic>
      <p:sp>
        <p:nvSpPr>
          <p:cNvPr id="9" name="文本框 8"/>
          <p:cNvSpPr txBox="1"/>
          <p:nvPr/>
        </p:nvSpPr>
        <p:spPr>
          <a:xfrm>
            <a:off x="918210" y="750570"/>
            <a:ext cx="6348095" cy="82994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点击【新增】，进入机构用户创建界面</a:t>
            </a:r>
            <a:endParaRPr lang="zh-CN" altLang="en-US" sz="1600" dirty="0">
              <a:solidFill>
                <a:schemeClr val="tx1"/>
              </a:solidFill>
              <a:latin typeface="+mj-ea"/>
              <a:ea typeface="+mj-ea"/>
              <a:sym typeface="+mn-ea"/>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填入对话框信息（红色</a:t>
            </a:r>
            <a:r>
              <a:rPr lang="en-US" altLang="zh-CN"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为必填项），点击进入【下一步】</a:t>
            </a:r>
            <a:endPar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系统管理-机构用户创建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文本框 8"/>
          <p:cNvSpPr txBox="1"/>
          <p:nvPr/>
        </p:nvSpPr>
        <p:spPr>
          <a:xfrm>
            <a:off x="918210" y="750570"/>
            <a:ext cx="6348095" cy="55308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请勾选红框内的【用户角色】，再点击【保存】</a:t>
            </a:r>
            <a:endParaRPr lang="zh-CN" altLang="en-US" sz="1600" dirty="0">
              <a:solidFill>
                <a:schemeClr val="tx1"/>
              </a:solidFill>
              <a:latin typeface="+mj-ea"/>
              <a:ea typeface="+mj-ea"/>
              <a:sym typeface="+mn-ea"/>
            </a:endParaRPr>
          </a:p>
          <a:p>
            <a:endParaRPr lang="zh-CN" altLang="en-US" sz="1400" dirty="0">
              <a:solidFill>
                <a:schemeClr val="tx1"/>
              </a:solidFill>
              <a:latin typeface="+mj-ea"/>
              <a:ea typeface="+mj-ea"/>
              <a:cs typeface="微软雅黑" panose="020B0503020204020204" pitchFamily="34" charset="-122"/>
              <a:sym typeface="+mn-ea"/>
            </a:endParaRPr>
          </a:p>
        </p:txBody>
      </p:sp>
      <p:sp>
        <p:nvSpPr>
          <p:cNvPr id="5" name="文本框 4"/>
          <p:cNvSpPr txBox="1"/>
          <p:nvPr/>
        </p:nvSpPr>
        <p:spPr>
          <a:xfrm>
            <a:off x="413385" y="4441190"/>
            <a:ext cx="8592820" cy="460375"/>
          </a:xfrm>
          <a:prstGeom prst="rect">
            <a:avLst/>
          </a:prstGeom>
          <a:noFill/>
        </p:spPr>
        <p:txBody>
          <a:bodyPr wrap="square" rtlCol="0" anchor="t">
            <a:spAutoFit/>
          </a:bodyPr>
          <a:p>
            <a:r>
              <a:rPr lang="zh-CN" altLang="en-US" sz="1200" dirty="0">
                <a:solidFill>
                  <a:schemeClr val="tx1"/>
                </a:solidFill>
                <a:latin typeface="+mj-ea"/>
                <a:ea typeface="+mj-ea"/>
                <a:sym typeface="+mn-ea"/>
              </a:rPr>
              <a:t>备注：</a:t>
            </a:r>
            <a:endParaRPr lang="zh-CN" altLang="en-US" sz="1200" dirty="0">
              <a:solidFill>
                <a:schemeClr val="tx1"/>
              </a:solidFill>
              <a:latin typeface="+mj-ea"/>
              <a:ea typeface="+mj-ea"/>
              <a:sym typeface="+mn-ea"/>
            </a:endParaRPr>
          </a:p>
          <a:p>
            <a:r>
              <a:rPr lang="zh-CN" altLang="en-US" sz="1200" dirty="0">
                <a:solidFill>
                  <a:schemeClr val="tx1"/>
                </a:solidFill>
                <a:latin typeface="+mj-ea"/>
                <a:ea typeface="+mj-ea"/>
                <a:sym typeface="+mn-ea"/>
              </a:rPr>
              <a:t>如果想要机构账户，只具备标签管理权限，无法修改账号信息；那么在创建此账户时，只选择【机构标签管理员】</a:t>
            </a:r>
            <a:endParaRPr lang="zh-CN" altLang="en-US" sz="1200" dirty="0">
              <a:solidFill>
                <a:schemeClr val="tx1"/>
              </a:solidFill>
              <a:latin typeface="+mj-ea"/>
              <a:ea typeface="+mj-ea"/>
              <a:cs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973455" y="1195070"/>
            <a:ext cx="6365875" cy="3098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文本框 8"/>
          <p:cNvSpPr txBox="1"/>
          <p:nvPr/>
        </p:nvSpPr>
        <p:spPr>
          <a:xfrm>
            <a:off x="872490" y="796290"/>
            <a:ext cx="6348095" cy="33718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在【组织结构】中新增企业</a:t>
            </a:r>
            <a:endParaRPr lang="zh-CN" altLang="en-US" sz="1600" dirty="0">
              <a:solidFill>
                <a:schemeClr val="tx1"/>
              </a:solidFill>
              <a:latin typeface="+mj-ea"/>
              <a:ea typeface="+mj-ea"/>
              <a:sym typeface="+mn-ea"/>
            </a:endParaRPr>
          </a:p>
        </p:txBody>
      </p:sp>
      <p:pic>
        <p:nvPicPr>
          <p:cNvPr id="4" name="图片 3"/>
          <p:cNvPicPr>
            <a:picLocks noChangeAspect="1"/>
          </p:cNvPicPr>
          <p:nvPr/>
        </p:nvPicPr>
        <p:blipFill>
          <a:blip r:embed="rId1"/>
          <a:stretch>
            <a:fillRect/>
          </a:stretch>
        </p:blipFill>
        <p:spPr>
          <a:xfrm>
            <a:off x="494030" y="1635125"/>
            <a:ext cx="8336280" cy="21037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918210" y="750570"/>
            <a:ext cx="7249160" cy="82994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点击【新增】，进入企业信息创建界面</a:t>
            </a:r>
            <a:endParaRPr lang="zh-CN" altLang="en-US" sz="1600" dirty="0">
              <a:solidFill>
                <a:schemeClr val="tx1"/>
              </a:solidFill>
              <a:latin typeface="+mj-ea"/>
              <a:ea typeface="+mj-ea"/>
              <a:sym typeface="+mn-ea"/>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填入对话框信息（红色</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为必填项），点击进行【保存】即可</a:t>
            </a:r>
            <a:endPar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713740" y="1497965"/>
            <a:ext cx="7717155" cy="32143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918210" y="750570"/>
            <a:ext cx="7249160" cy="58356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进入【用户管理】，点击【新增】</a:t>
            </a:r>
            <a:endParaRPr lang="zh-CN" altLang="en-US" sz="1600" dirty="0">
              <a:solidFill>
                <a:schemeClr val="tx1"/>
              </a:solidFill>
              <a:latin typeface="+mj-ea"/>
              <a:ea typeface="+mj-ea"/>
              <a:sym typeface="+mn-ea"/>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填入对话框信息（红色</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为必填项），点击进行【下一步】</a:t>
            </a:r>
            <a:endPar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918210" y="1543685"/>
            <a:ext cx="6854825" cy="31857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918210" y="750570"/>
            <a:ext cx="7913370" cy="58356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勾选【</a:t>
            </a:r>
            <a:r>
              <a:rPr lang="zh-CN" altLang="en-US" sz="1600" dirty="0">
                <a:solidFill>
                  <a:srgbClr val="FF0000"/>
                </a:solidFill>
                <a:latin typeface="+mj-ea"/>
                <a:ea typeface="+mj-ea"/>
                <a:sym typeface="+mn-ea"/>
              </a:rPr>
              <a:t>企业标签管理员</a:t>
            </a:r>
            <a:r>
              <a:rPr lang="zh-CN" altLang="en-US" sz="1600" dirty="0">
                <a:solidFill>
                  <a:schemeClr val="tx1"/>
                </a:solidFill>
                <a:latin typeface="+mj-ea"/>
                <a:ea typeface="+mj-ea"/>
                <a:sym typeface="+mn-ea"/>
              </a:rPr>
              <a:t>】</a:t>
            </a:r>
            <a:endParaRPr lang="zh-CN" altLang="en-US" sz="1600" dirty="0">
              <a:solidFill>
                <a:schemeClr val="tx1"/>
              </a:solidFill>
              <a:latin typeface="+mj-ea"/>
              <a:ea typeface="+mj-ea"/>
              <a:sym typeface="+mn-ea"/>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如果该企业需要再系统中申请销售证，可同时勾选【企业销售证管理员】，再【保存】</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 name="图片 1"/>
          <p:cNvPicPr>
            <a:picLocks noChangeAspect="1"/>
          </p:cNvPicPr>
          <p:nvPr/>
        </p:nvPicPr>
        <p:blipFill>
          <a:blip r:embed="rId1"/>
          <a:stretch>
            <a:fillRect/>
          </a:stretch>
        </p:blipFill>
        <p:spPr>
          <a:xfrm>
            <a:off x="1128395" y="1498600"/>
            <a:ext cx="6887845" cy="3003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629285" y="241678"/>
            <a:ext cx="1198880"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其他管理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356235" y="1422400"/>
            <a:ext cx="8133080" cy="2425065"/>
          </a:xfrm>
          <a:prstGeom prst="rect">
            <a:avLst/>
          </a:prstGeom>
        </p:spPr>
      </p:pic>
      <p:sp>
        <p:nvSpPr>
          <p:cNvPr id="6" name="文本框 5"/>
          <p:cNvSpPr txBox="1"/>
          <p:nvPr/>
        </p:nvSpPr>
        <p:spPr>
          <a:xfrm>
            <a:off x="863600" y="640715"/>
            <a:ext cx="7913370" cy="58356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【标签管理】</a:t>
            </a:r>
            <a:r>
              <a:rPr lang="en-US" altLang="zh-CN" sz="1600" dirty="0">
                <a:solidFill>
                  <a:schemeClr val="tx1"/>
                </a:solidFill>
                <a:latin typeface="+mj-ea"/>
                <a:ea typeface="+mj-ea"/>
                <a:sym typeface="+mn-ea"/>
              </a:rPr>
              <a:t>-</a:t>
            </a:r>
            <a:r>
              <a:rPr lang="zh-CN" altLang="en-US" sz="1600" dirty="0">
                <a:solidFill>
                  <a:schemeClr val="tx1"/>
                </a:solidFill>
                <a:latin typeface="+mj-ea"/>
                <a:ea typeface="+mj-ea"/>
                <a:sym typeface="+mn-ea"/>
              </a:rPr>
              <a:t>系统操作记录</a:t>
            </a:r>
            <a:endParaRPr lang="zh-CN" altLang="en-US" sz="1600" dirty="0">
              <a:solidFill>
                <a:schemeClr val="tx1"/>
              </a:solidFill>
              <a:latin typeface="+mj-ea"/>
              <a:ea typeface="+mj-ea"/>
              <a:sym typeface="+mn-ea"/>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【数据中心】</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大数据统计中心</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7" name="图片 6"/>
          <p:cNvPicPr>
            <a:picLocks noChangeAspect="1"/>
          </p:cNvPicPr>
          <p:nvPr/>
        </p:nvPicPr>
        <p:blipFill>
          <a:blip r:embed="rId2"/>
          <a:stretch>
            <a:fillRect/>
          </a:stretch>
        </p:blipFill>
        <p:spPr>
          <a:xfrm>
            <a:off x="1911350" y="2589530"/>
            <a:ext cx="6936105" cy="22491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认证标签管理-系统登录</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918210" y="750570"/>
            <a:ext cx="7249160" cy="583565"/>
          </a:xfrm>
          <a:prstGeom prst="rect">
            <a:avLst/>
          </a:prstGeom>
          <a:noFill/>
        </p:spPr>
        <p:txBody>
          <a:bodyPr wrap="square" rtlCol="0" anchor="t">
            <a:spAutoFit/>
          </a:bodyPr>
          <a:p>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网址：</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http://xjyrz.tag.gtc315.cn</a:t>
            </a:r>
            <a:endParaRPr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输入</a:t>
            </a:r>
            <a:r>
              <a:rPr sz="16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机构</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用户名和密码，点击</a:t>
            </a:r>
            <a:r>
              <a:rPr 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【用户</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登录</a:t>
            </a:r>
            <a:r>
              <a:rPr 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sz="1600" dirty="0">
                <a:latin typeface="微软雅黑" panose="020B0503020204020204" pitchFamily="34" charset="-122"/>
                <a:ea typeface="微软雅黑" panose="020B0503020204020204" pitchFamily="34" charset="-122"/>
                <a:cs typeface="微软雅黑" panose="020B0503020204020204" pitchFamily="34" charset="-122"/>
                <a:sym typeface="+mn-ea"/>
              </a:rPr>
              <a:t>按钮进入系统。</a:t>
            </a:r>
            <a:endParaRPr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8" name="图片 7"/>
          <p:cNvPicPr>
            <a:picLocks noChangeAspect="1"/>
          </p:cNvPicPr>
          <p:nvPr/>
        </p:nvPicPr>
        <p:blipFill>
          <a:blip r:embed="rId1"/>
          <a:stretch>
            <a:fillRect/>
          </a:stretch>
        </p:blipFill>
        <p:spPr>
          <a:xfrm>
            <a:off x="774065" y="1479550"/>
            <a:ext cx="7699375" cy="33096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12433" y="241678"/>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系统管理-企业信息创建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412750" y="1536065"/>
            <a:ext cx="8355965" cy="2954020"/>
          </a:xfrm>
          <a:prstGeom prst="rect">
            <a:avLst/>
          </a:prstGeom>
        </p:spPr>
      </p:pic>
      <p:sp>
        <p:nvSpPr>
          <p:cNvPr id="6" name="文本框 5"/>
          <p:cNvSpPr txBox="1"/>
          <p:nvPr/>
        </p:nvSpPr>
        <p:spPr>
          <a:xfrm>
            <a:off x="918210" y="750570"/>
            <a:ext cx="7249160" cy="33718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进入【</a:t>
            </a:r>
            <a:r>
              <a:rPr lang="zh-CN" altLang="en-US" sz="1600" dirty="0">
                <a:solidFill>
                  <a:srgbClr val="FF0000"/>
                </a:solidFill>
                <a:latin typeface="+mj-ea"/>
                <a:ea typeface="+mj-ea"/>
                <a:sym typeface="+mn-ea"/>
              </a:rPr>
              <a:t>认证标签管理</a:t>
            </a:r>
            <a:r>
              <a:rPr lang="zh-CN" altLang="en-US" sz="1600" dirty="0">
                <a:solidFill>
                  <a:schemeClr val="tx1"/>
                </a:solidFill>
                <a:latin typeface="+mj-ea"/>
                <a:ea typeface="+mj-ea"/>
                <a:sym typeface="+mn-ea"/>
              </a:rPr>
              <a:t>】，进行标签相关的操作</a:t>
            </a:r>
            <a:endParaRPr lang="zh-CN" altLang="en-US" sz="1600" dirty="0">
              <a:solidFill>
                <a:schemeClr val="tx1"/>
              </a:solidFill>
              <a:latin typeface="+mj-ea"/>
              <a:ea typeface="+mj-ea"/>
              <a:cs typeface="微软雅黑" panose="020B0503020204020204" pitchFamily="34"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193925" y="756285"/>
            <a:ext cx="5074285" cy="1587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Light" panose="020F0302020204030204"/>
              <a:ea typeface="微软雅黑 Light" panose="020B0502040204020203" charset="-122"/>
              <a:cs typeface="+mn-cs"/>
            </a:endParaRPr>
          </a:p>
        </p:txBody>
      </p:sp>
      <p:sp>
        <p:nvSpPr>
          <p:cNvPr id="12" name="PA_矩形 8"/>
          <p:cNvSpPr/>
          <p:nvPr>
            <p:custDataLst>
              <p:tags r:id="rId1"/>
            </p:custDataLst>
          </p:nvPr>
        </p:nvSpPr>
        <p:spPr>
          <a:xfrm>
            <a:off x="1746250" y="136525"/>
            <a:ext cx="5914390" cy="76835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rPr>
              <a:t>02</a:t>
            </a:r>
            <a:r>
              <a:rPr kumimoji="0" lang="zh-CN" altLang="en-US"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rPr>
              <a:t>认证标签管理说明</a:t>
            </a:r>
            <a:endParaRPr kumimoji="0" lang="zh-CN" altLang="en-US" sz="4400" b="0" i="0" u="none" strike="noStrike" kern="0" cap="none" spc="0" normalizeH="0" baseline="0" noProof="0">
              <a:ln>
                <a:noFill/>
              </a:ln>
              <a:solidFill>
                <a:schemeClr val="tx1"/>
              </a:solidFill>
              <a:effectLst/>
              <a:uLnTx/>
              <a:uFillTx/>
              <a:latin typeface="Century Gothic" panose="020B0502020202020204"/>
              <a:ea typeface="微软雅黑" panose="020B0503020204020204" pitchFamily="34" charset="-122"/>
              <a:cs typeface="+mn-cs"/>
            </a:endParaRPr>
          </a:p>
        </p:txBody>
      </p:sp>
      <p:sp>
        <p:nvSpPr>
          <p:cNvPr id="359" name="矩形 358"/>
          <p:cNvSpPr/>
          <p:nvPr/>
        </p:nvSpPr>
        <p:spPr>
          <a:xfrm>
            <a:off x="645795" y="1264920"/>
            <a:ext cx="8081010" cy="3415030"/>
          </a:xfrm>
          <a:prstGeom prst="rect">
            <a:avLst/>
          </a:prstGeom>
        </p:spPr>
        <p:txBody>
          <a:bodyPr wrap="square">
            <a:spAutoFit/>
          </a:bodyPr>
          <a:p>
            <a:pPr algn="l">
              <a:lnSpc>
                <a:spcPct val="150000"/>
              </a:lnSpc>
            </a:pPr>
            <a:r>
              <a:rPr sz="1600" dirty="0">
                <a:solidFill>
                  <a:schemeClr val="tx1"/>
                </a:solidFill>
                <a:latin typeface="微软雅黑" panose="020B0503020204020204" pitchFamily="34" charset="-122"/>
                <a:ea typeface="微软雅黑" panose="020B0503020204020204" pitchFamily="34" charset="-122"/>
                <a:cs typeface="+mn-ea"/>
                <a:sym typeface="+mn-lt"/>
              </a:rPr>
              <a:t>1</a:t>
            </a:r>
            <a:r>
              <a:rPr lang="en-US" altLang="zh-CN" sz="1600">
                <a:solidFill>
                  <a:schemeClr val="tx1"/>
                </a:solidFill>
                <a:sym typeface="+mn-lt"/>
              </a:rPr>
              <a:t>、标签规格：对机构所涉及的标签规格进行管理，操作包括：新建、删除、修改、查看；</a:t>
            </a:r>
            <a:endParaRPr lang="en-US" altLang="zh-CN" sz="1600">
              <a:solidFill>
                <a:schemeClr val="tx1"/>
              </a:solidFill>
              <a:sym typeface="+mn-lt"/>
            </a:endParaRPr>
          </a:p>
          <a:p>
            <a:pPr algn="l">
              <a:lnSpc>
                <a:spcPct val="150000"/>
              </a:lnSpc>
            </a:pPr>
            <a:r>
              <a:rPr lang="en-US" altLang="zh-CN" sz="1600">
                <a:solidFill>
                  <a:schemeClr val="tx1"/>
                </a:solidFill>
                <a:sym typeface="+mn-lt"/>
              </a:rPr>
              <a:t>2、商品规格：对机构下所有企业创建的商品进行浏览，并可进行图片下载；</a:t>
            </a:r>
            <a:endParaRPr lang="en-US" altLang="zh-CN" sz="1600">
              <a:solidFill>
                <a:schemeClr val="tx1"/>
              </a:solidFill>
              <a:sym typeface="+mn-lt"/>
            </a:endParaRPr>
          </a:p>
          <a:p>
            <a:pPr algn="l">
              <a:lnSpc>
                <a:spcPct val="150000"/>
              </a:lnSpc>
            </a:pPr>
            <a:r>
              <a:rPr lang="en-US" altLang="zh-CN" sz="1600">
                <a:solidFill>
                  <a:schemeClr val="tx1"/>
                </a:solidFill>
                <a:sym typeface="+mn-lt"/>
              </a:rPr>
              <a:t>3、标签库存：对系统内各规格标签可用数量进行时时查看；</a:t>
            </a:r>
            <a:endParaRPr lang="en-US" altLang="zh-CN" sz="1600">
              <a:solidFill>
                <a:schemeClr val="tx1"/>
              </a:solidFill>
              <a:sym typeface="+mn-lt"/>
            </a:endParaRPr>
          </a:p>
          <a:p>
            <a:pPr algn="l">
              <a:lnSpc>
                <a:spcPct val="150000"/>
              </a:lnSpc>
            </a:pPr>
            <a:r>
              <a:rPr lang="en-US" altLang="zh-CN" sz="1600">
                <a:solidFill>
                  <a:schemeClr val="tx1"/>
                </a:solidFill>
                <a:sym typeface="+mn-lt"/>
              </a:rPr>
              <a:t>4、证书管理：对机构所有企业的证书进行管理，操作草扩：创建、修改、删除、查看；</a:t>
            </a:r>
            <a:endParaRPr lang="en-US" altLang="zh-CN" sz="1600">
              <a:solidFill>
                <a:schemeClr val="tx1"/>
              </a:solidFill>
              <a:sym typeface="+mn-lt"/>
            </a:endParaRPr>
          </a:p>
          <a:p>
            <a:pPr algn="l">
              <a:lnSpc>
                <a:spcPct val="150000"/>
              </a:lnSpc>
            </a:pPr>
            <a:r>
              <a:rPr lang="en-US" altLang="zh-CN" sz="1600">
                <a:solidFill>
                  <a:schemeClr val="tx1"/>
                </a:solidFill>
                <a:sym typeface="+mn-lt"/>
              </a:rPr>
              <a:t>5、订单管理：对企业在线提交的证书进行在线审核；</a:t>
            </a:r>
            <a:endParaRPr lang="en-US" altLang="zh-CN" sz="1600">
              <a:solidFill>
                <a:schemeClr val="tx1"/>
              </a:solidFill>
              <a:sym typeface="+mn-lt"/>
            </a:endParaRPr>
          </a:p>
          <a:p>
            <a:pPr algn="l">
              <a:lnSpc>
                <a:spcPct val="150000"/>
              </a:lnSpc>
            </a:pPr>
            <a:r>
              <a:rPr lang="en-US" altLang="zh-CN" sz="1600">
                <a:solidFill>
                  <a:schemeClr val="tx1"/>
                </a:solidFill>
                <a:sym typeface="+mn-lt"/>
              </a:rPr>
              <a:t>6、标签分配：对通过审核的企业订单进行码段分配；</a:t>
            </a:r>
            <a:endParaRPr lang="en-US" altLang="zh-CN" sz="1600">
              <a:solidFill>
                <a:schemeClr val="tx1"/>
              </a:solidFill>
              <a:sym typeface="+mn-lt"/>
            </a:endParaRPr>
          </a:p>
          <a:p>
            <a:pPr algn="l">
              <a:lnSpc>
                <a:spcPct val="150000"/>
              </a:lnSpc>
            </a:pPr>
            <a:r>
              <a:rPr lang="en-US" altLang="zh-CN" sz="1600">
                <a:solidFill>
                  <a:schemeClr val="tx1"/>
                </a:solidFill>
                <a:sym typeface="+mn-lt"/>
              </a:rPr>
              <a:t>7、标签退订：对已分配的企业订单进行码段及占用产量的退订；</a:t>
            </a:r>
            <a:endParaRPr lang="en-US" altLang="zh-CN" sz="1600">
              <a:solidFill>
                <a:schemeClr val="tx1"/>
              </a:solidFill>
              <a:sym typeface="+mn-lt"/>
            </a:endParaRPr>
          </a:p>
          <a:p>
            <a:pPr algn="l">
              <a:lnSpc>
                <a:spcPct val="150000"/>
              </a:lnSpc>
            </a:pPr>
            <a:r>
              <a:rPr lang="en-US" altLang="zh-CN" sz="1600">
                <a:solidFill>
                  <a:schemeClr val="tx1"/>
                </a:solidFill>
                <a:sym typeface="+mn-lt"/>
              </a:rPr>
              <a:t>8、分配历史：对系统内，所有分配的订单列表进行查看。</a:t>
            </a:r>
            <a:endParaRPr lang="en-US" altLang="zh-CN" sz="1600">
              <a:solidFill>
                <a:schemeClr val="tx1"/>
              </a:solidFill>
              <a:sym typeface="+mn-lt"/>
            </a:endParaRPr>
          </a:p>
          <a:p>
            <a:pPr algn="l">
              <a:lnSpc>
                <a:spcPct val="150000"/>
              </a:lnSpc>
            </a:pPr>
            <a:r>
              <a:rPr lang="en-US" altLang="zh-CN" sz="1600">
                <a:solidFill>
                  <a:schemeClr val="tx1"/>
                </a:solidFill>
                <a:sym typeface="+mn-lt"/>
              </a:rPr>
              <a:t>下面将对各功能操作分别进行描述</a:t>
            </a:r>
            <a:endParaRPr lang="en-US" altLang="zh-CN" sz="1600">
              <a:solidFill>
                <a:schemeClr val="tx1"/>
              </a:solidFill>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anim calcmode="lin" valueType="num">
                                      <p:cBhvr>
                                        <p:cTn id="8" dur="500" fill="hold"/>
                                        <p:tgtEl>
                                          <p:spTgt spid="359"/>
                                        </p:tgtEl>
                                        <p:attrNameLst>
                                          <p:attrName>ppt_x</p:attrName>
                                        </p:attrNameLst>
                                      </p:cBhvr>
                                      <p:tavLst>
                                        <p:tav tm="0">
                                          <p:val>
                                            <p:strVal val="#ppt_x"/>
                                          </p:val>
                                        </p:tav>
                                        <p:tav tm="100000">
                                          <p:val>
                                            <p:strVal val="#ppt_x"/>
                                          </p:val>
                                        </p:tav>
                                      </p:tavLst>
                                    </p:anim>
                                    <p:anim calcmode="lin" valueType="num">
                                      <p:cBhvr>
                                        <p:cTn id="9"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25768" y="271523"/>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标签规格</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426085" y="2165985"/>
            <a:ext cx="8291830" cy="1932940"/>
          </a:xfrm>
          <a:prstGeom prst="rect">
            <a:avLst/>
          </a:prstGeom>
        </p:spPr>
      </p:pic>
      <p:sp>
        <p:nvSpPr>
          <p:cNvPr id="6" name="文本框 5"/>
          <p:cNvSpPr txBox="1"/>
          <p:nvPr/>
        </p:nvSpPr>
        <p:spPr>
          <a:xfrm>
            <a:off x="918210" y="750570"/>
            <a:ext cx="7249160" cy="829945"/>
          </a:xfrm>
          <a:prstGeom prst="rect">
            <a:avLst/>
          </a:prstGeom>
          <a:noFill/>
        </p:spPr>
        <p:txBody>
          <a:bodyPr wrap="squar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进入【标签规格】，机构可以新建标签规格，命名标签名称，自定义标签价格等信息</a:t>
            </a:r>
            <a:endParaRPr lang="zh-CN" altLang="en-US" sz="1600" dirty="0">
              <a:solidFill>
                <a:schemeClr val="tx1"/>
              </a:solidFill>
              <a:latin typeface="+mj-ea"/>
              <a:ea typeface="+mj-ea"/>
              <a:sym typeface="+mn-ea"/>
            </a:endParaRPr>
          </a:p>
          <a:p>
            <a:r>
              <a:rPr lang="en-US" altLang="zh-CN" sz="1600" dirty="0">
                <a:solidFill>
                  <a:schemeClr val="tx1"/>
                </a:solidFill>
                <a:latin typeface="+mj-ea"/>
                <a:ea typeface="+mj-ea"/>
                <a:cs typeface="微软雅黑" panose="020B0503020204020204" pitchFamily="34" charset="-122"/>
                <a:sym typeface="+mn-ea"/>
              </a:rPr>
              <a:t>2.</a:t>
            </a:r>
            <a:r>
              <a:rPr lang="zh-CN" altLang="en-US" sz="1600" dirty="0">
                <a:solidFill>
                  <a:schemeClr val="tx1"/>
                </a:solidFill>
                <a:latin typeface="+mj-ea"/>
                <a:ea typeface="+mj-ea"/>
                <a:cs typeface="微软雅黑" panose="020B0503020204020204" pitchFamily="34" charset="-122"/>
                <a:sym typeface="+mn-ea"/>
              </a:rPr>
              <a:t>机构可以自定义标签状态，例如【作废】、【删除】标签规格</a:t>
            </a:r>
            <a:endParaRPr lang="zh-CN" altLang="en-US" sz="1600" dirty="0">
              <a:solidFill>
                <a:schemeClr val="tx1"/>
              </a:solidFill>
              <a:latin typeface="+mj-ea"/>
              <a:ea typeface="+mj-ea"/>
              <a:cs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430848" y="304543"/>
            <a:ext cx="2834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商品规格</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947420" y="842645"/>
            <a:ext cx="7249160" cy="337185"/>
          </a:xfrm>
          <a:prstGeom prst="rect">
            <a:avLst/>
          </a:prstGeom>
          <a:noFill/>
        </p:spPr>
        <p:txBody>
          <a:bodyPr wrap="square" rtlCol="0" anchor="t">
            <a:spAutoFit/>
          </a:bodyPr>
          <a:p>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点击列表后的查看，对商品信息进行浏览和图片下载</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431165" y="1657985"/>
            <a:ext cx="8422640" cy="1557655"/>
          </a:xfrm>
          <a:prstGeom prst="rect">
            <a:avLst/>
          </a:prstGeom>
        </p:spPr>
      </p:pic>
      <p:pic>
        <p:nvPicPr>
          <p:cNvPr id="5" name="图片 4"/>
          <p:cNvPicPr>
            <a:picLocks noChangeAspect="1"/>
          </p:cNvPicPr>
          <p:nvPr/>
        </p:nvPicPr>
        <p:blipFill>
          <a:blip r:embed="rId2"/>
          <a:stretch>
            <a:fillRect/>
          </a:stretch>
        </p:blipFill>
        <p:spPr>
          <a:xfrm>
            <a:off x="4976495" y="2917825"/>
            <a:ext cx="3056890" cy="19735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77508" y="293113"/>
            <a:ext cx="3342005" cy="39878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认证标签管理-企业信息创建</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p:cNvSpPr txBox="1"/>
          <p:nvPr/>
        </p:nvSpPr>
        <p:spPr>
          <a:xfrm>
            <a:off x="774700" y="906145"/>
            <a:ext cx="7345680" cy="583565"/>
          </a:xfrm>
          <a:prstGeom prst="rect">
            <a:avLst/>
          </a:prstGeom>
          <a:noFill/>
        </p:spPr>
        <p:txBody>
          <a:bodyPr wrap="square" rtlCol="0" anchor="t">
            <a:spAutoFit/>
          </a:bodyPr>
          <a:p>
            <a:r>
              <a:rPr lang="en-US" altLang="zh-CN" sz="1600" dirty="0">
                <a:latin typeface="+mj-ea"/>
                <a:ea typeface="+mj-ea"/>
                <a:sym typeface="+mn-ea"/>
              </a:rPr>
              <a:t>1.</a:t>
            </a:r>
            <a:r>
              <a:rPr lang="zh-CN" altLang="en-US" sz="1600" dirty="0">
                <a:latin typeface="+mj-ea"/>
                <a:ea typeface="+mj-ea"/>
                <a:sym typeface="+mn-ea"/>
              </a:rPr>
              <a:t>点击【标签库存】，进入标签库存统计界面</a:t>
            </a:r>
            <a:endParaRPr lang="zh-CN" altLang="en-US" sz="1600" dirty="0">
              <a:latin typeface="+mj-ea"/>
              <a:ea typeface="+mj-ea"/>
              <a:sym typeface="+mn-ea"/>
            </a:endParaRPr>
          </a:p>
          <a:p>
            <a:r>
              <a:rPr lang="en-US" altLang="zh-CN" sz="1600" dirty="0">
                <a:latin typeface="+mj-ea"/>
                <a:ea typeface="+mj-ea"/>
                <a:sym typeface="+mn-ea"/>
              </a:rPr>
              <a:t>2.</a:t>
            </a:r>
            <a:r>
              <a:rPr lang="zh-CN" altLang="en-US" sz="1600" dirty="0">
                <a:latin typeface="+mj-ea"/>
                <a:ea typeface="+mj-ea"/>
                <a:sym typeface="+mn-ea"/>
              </a:rPr>
              <a:t>列表内将显示标签剩余量及对应的身份起止码</a:t>
            </a:r>
            <a:endParaRPr lang="zh-CN" altLang="en-US" sz="1600" dirty="0">
              <a:latin typeface="+mj-ea"/>
              <a:ea typeface="+mj-ea"/>
              <a:sym typeface="+mn-ea"/>
            </a:endParaRPr>
          </a:p>
        </p:txBody>
      </p:sp>
      <p:pic>
        <p:nvPicPr>
          <p:cNvPr id="5" name="图片 4"/>
          <p:cNvPicPr>
            <a:picLocks noChangeAspect="1"/>
          </p:cNvPicPr>
          <p:nvPr/>
        </p:nvPicPr>
        <p:blipFill>
          <a:blip r:embed="rId1"/>
          <a:stretch>
            <a:fillRect/>
          </a:stretch>
        </p:blipFill>
        <p:spPr>
          <a:xfrm>
            <a:off x="377825" y="1993900"/>
            <a:ext cx="8387715" cy="1628140"/>
          </a:xfrm>
          <a:prstGeom prst="rect">
            <a:avLst/>
          </a:prstGeom>
        </p:spPr>
      </p:pic>
      <p:sp>
        <p:nvSpPr>
          <p:cNvPr id="7" name="文本框 6"/>
          <p:cNvSpPr txBox="1"/>
          <p:nvPr/>
        </p:nvSpPr>
        <p:spPr>
          <a:xfrm>
            <a:off x="774700" y="3896360"/>
            <a:ext cx="11154410" cy="337185"/>
          </a:xfrm>
          <a:prstGeom prst="rect">
            <a:avLst/>
          </a:prstGeom>
          <a:noFill/>
        </p:spPr>
        <p:txBody>
          <a:bodyPr wrap="square" rtlCol="0" anchor="t">
            <a:spAutoFit/>
            <a:scene3d>
              <a:camera prst="orthographicFront"/>
              <a:lightRig rig="threePt" dir="t"/>
            </a:scene3d>
          </a:bodyPr>
          <a:p>
            <a:pPr eaLnBrk="0" hangingPunct="0">
              <a:spcBef>
                <a:spcPct val="50000"/>
              </a:spcBef>
              <a:buFont typeface="Wingdings" panose="05000000000000000000" pitchFamily="2" charset="2"/>
              <a:buNone/>
            </a:pPr>
            <a:r>
              <a:rPr lang="zh-CN" altLang="en-US" sz="1600" dirty="0">
                <a:solidFill>
                  <a:schemeClr val="tx1"/>
                </a:solidFill>
                <a:effectLst>
                  <a:outerShdw blurRad="38100" dist="19050" dir="2700000" algn="tl" rotWithShape="0">
                    <a:schemeClr val="dk1">
                      <a:alpha val="40000"/>
                    </a:schemeClr>
                  </a:outerShdw>
                </a:effectLst>
                <a:latin typeface="+mj-ea"/>
                <a:ea typeface="+mj-ea"/>
                <a:sym typeface="+mn-ea"/>
              </a:rPr>
              <a:t>备注：该界面仅显示有库存的标签规格，不显示的无库存的标签信息</a:t>
            </a:r>
            <a:endParaRPr lang="zh-CN" altLang="en-US" sz="1600" dirty="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749300" y="818515"/>
            <a:ext cx="3805555" cy="337185"/>
          </a:xfrm>
          <a:prstGeom prst="rect">
            <a:avLst/>
          </a:prstGeom>
          <a:noFill/>
        </p:spPr>
        <p:txBody>
          <a:bodyPr wrap="none" rtlCol="0" anchor="t">
            <a:spAutoFit/>
          </a:bodyPr>
          <a:p>
            <a:pPr>
              <a:buNone/>
            </a:pPr>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点击【证书管理】，进入证书操作界面</a:t>
            </a:r>
            <a:endParaRPr lang="zh-CN" altLang="en-US" sz="1600" dirty="0">
              <a:solidFill>
                <a:schemeClr val="tx1"/>
              </a:solidFill>
              <a:latin typeface="+mj-ea"/>
              <a:ea typeface="+mj-ea"/>
              <a:sym typeface="+mn-ea"/>
            </a:endParaRPr>
          </a:p>
        </p:txBody>
      </p:sp>
      <p:pic>
        <p:nvPicPr>
          <p:cNvPr id="6" name="图片 5"/>
          <p:cNvPicPr>
            <a:picLocks noChangeAspect="1"/>
          </p:cNvPicPr>
          <p:nvPr/>
        </p:nvPicPr>
        <p:blipFill>
          <a:blip r:embed="rId1"/>
          <a:stretch>
            <a:fillRect/>
          </a:stretch>
        </p:blipFill>
        <p:spPr>
          <a:xfrm>
            <a:off x="504190" y="1754505"/>
            <a:ext cx="8332470" cy="18097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947420" y="703580"/>
            <a:ext cx="8931275" cy="1076325"/>
          </a:xfrm>
          <a:prstGeom prst="rect">
            <a:avLst/>
          </a:prstGeom>
          <a:noFill/>
        </p:spPr>
        <p:txBody>
          <a:bodyPr wrap="square" rtlCol="0" anchor="t">
            <a:spAutoFit/>
          </a:bodyPr>
          <a:p>
            <a:r>
              <a:rPr lang="zh-CN" altLang="en-US" sz="1600" dirty="0">
                <a:solidFill>
                  <a:schemeClr val="tx1"/>
                </a:solidFill>
                <a:latin typeface="+mj-ea"/>
                <a:ea typeface="+mj-ea"/>
                <a:sym typeface="+mn-ea"/>
              </a:rPr>
              <a:t>1、创建新证书</a:t>
            </a:r>
            <a:endParaRPr lang="zh-CN" altLang="en-US" sz="1600" dirty="0">
              <a:solidFill>
                <a:schemeClr val="tx1"/>
              </a:solidFill>
              <a:latin typeface="+mj-ea"/>
              <a:ea typeface="+mj-ea"/>
              <a:sym typeface="+mn-ea"/>
            </a:endParaRPr>
          </a:p>
          <a:p>
            <a:r>
              <a:rPr lang="zh-CN" altLang="en-US" sz="1600" dirty="0">
                <a:solidFill>
                  <a:schemeClr val="tx1"/>
                </a:solidFill>
                <a:latin typeface="+mj-ea"/>
                <a:ea typeface="+mj-ea"/>
                <a:sym typeface="+mn-ea"/>
              </a:rPr>
              <a:t>逐个新建证书的创建可通过两种途径实现：逐个创建和批量导入</a:t>
            </a:r>
            <a:endParaRPr lang="zh-CN" altLang="en-US" sz="1600" dirty="0">
              <a:solidFill>
                <a:schemeClr val="tx1"/>
              </a:solidFill>
              <a:latin typeface="+mj-ea"/>
              <a:ea typeface="+mj-ea"/>
            </a:endParaRPr>
          </a:p>
          <a:p>
            <a:r>
              <a:rPr lang="zh-CN" altLang="en-US" sz="1600" dirty="0">
                <a:solidFill>
                  <a:schemeClr val="tx1"/>
                </a:solidFill>
                <a:latin typeface="+mj-ea"/>
                <a:ea typeface="+mj-ea"/>
                <a:sym typeface="+mn-ea"/>
              </a:rPr>
              <a:t>1.1 逐个新建</a:t>
            </a:r>
            <a:endParaRPr lang="zh-CN" altLang="en-US" sz="1600" dirty="0">
              <a:solidFill>
                <a:schemeClr val="tx1"/>
              </a:solidFill>
              <a:latin typeface="+mj-ea"/>
              <a:ea typeface="+mj-ea"/>
            </a:endParaRPr>
          </a:p>
          <a:p>
            <a:r>
              <a:rPr lang="zh-CN" altLang="en-US" sz="1600" dirty="0">
                <a:solidFill>
                  <a:schemeClr val="tx1"/>
                </a:solidFill>
                <a:latin typeface="+mj-ea"/>
                <a:ea typeface="+mj-ea"/>
                <a:sym typeface="+mn-ea"/>
              </a:rPr>
              <a:t>点击【创建证书】，进入证书创建界面</a:t>
            </a:r>
            <a:endParaRPr lang="zh-CN" altLang="en-US" sz="1600" dirty="0">
              <a:solidFill>
                <a:schemeClr val="tx1"/>
              </a:solidFill>
              <a:latin typeface="+mj-ea"/>
              <a:ea typeface="+mj-ea"/>
              <a:sym typeface="+mn-ea"/>
            </a:endParaRPr>
          </a:p>
        </p:txBody>
      </p:sp>
      <p:pic>
        <p:nvPicPr>
          <p:cNvPr id="6" name="图片 5"/>
          <p:cNvPicPr>
            <a:picLocks noChangeAspect="1"/>
          </p:cNvPicPr>
          <p:nvPr/>
        </p:nvPicPr>
        <p:blipFill>
          <a:blip r:embed="rId1"/>
          <a:stretch>
            <a:fillRect/>
          </a:stretch>
        </p:blipFill>
        <p:spPr>
          <a:xfrm>
            <a:off x="1445260" y="1779905"/>
            <a:ext cx="5641975" cy="312610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1022985" y="1420495"/>
            <a:ext cx="6317615" cy="3338195"/>
          </a:xfrm>
          <a:prstGeom prst="rect">
            <a:avLst/>
          </a:prstGeom>
        </p:spPr>
      </p:pic>
      <p:sp>
        <p:nvSpPr>
          <p:cNvPr id="4" name="文本框 3"/>
          <p:cNvSpPr txBox="1"/>
          <p:nvPr/>
        </p:nvSpPr>
        <p:spPr>
          <a:xfrm>
            <a:off x="596265" y="893445"/>
            <a:ext cx="5024755" cy="337185"/>
          </a:xfrm>
          <a:prstGeom prst="rect">
            <a:avLst/>
          </a:prstGeom>
          <a:noFill/>
        </p:spPr>
        <p:txBody>
          <a:bodyPr wrap="none" rtlCol="0" anchor="t">
            <a:spAutoFit/>
          </a:bodyPr>
          <a:p>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展开证书列表，点击【添加产品】进行证书产品添加</a:t>
            </a:r>
            <a:endParaRPr lang="zh-CN" altLang="en-US" sz="1600" dirty="0">
              <a:solidFill>
                <a:schemeClr val="tx1"/>
              </a:solidFill>
              <a:latin typeface="+mj-ea"/>
              <a:ea typeface="+mj-ea"/>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94640" y="1640205"/>
            <a:ext cx="5034915" cy="2854325"/>
          </a:xfrm>
          <a:prstGeom prst="rect">
            <a:avLst/>
          </a:prstGeom>
        </p:spPr>
      </p:pic>
      <p:sp>
        <p:nvSpPr>
          <p:cNvPr id="9" name="文本框 8"/>
          <p:cNvSpPr txBox="1"/>
          <p:nvPr/>
        </p:nvSpPr>
        <p:spPr>
          <a:xfrm>
            <a:off x="694690" y="880110"/>
            <a:ext cx="7457440" cy="583565"/>
          </a:xfrm>
          <a:prstGeom prst="rect">
            <a:avLst/>
          </a:prstGeom>
          <a:noFill/>
        </p:spPr>
        <p:txBody>
          <a:bodyPr wrap="square" rtlCol="0" anchor="t">
            <a:spAutoFit/>
          </a:bodyPr>
          <a:p>
            <a:pPr algn="l" eaLnBrk="0" fontAlgn="base" hangingPunct="0">
              <a:spcBef>
                <a:spcPct val="50000"/>
              </a:spcBef>
              <a:buFont typeface="Wingdings" panose="05000000000000000000" pitchFamily="2" charset="2"/>
            </a:pPr>
            <a:r>
              <a:rPr lang="en-US" altLang="zh-CN" sz="1600" dirty="0">
                <a:solidFill>
                  <a:schemeClr val="tx1"/>
                </a:solidFill>
                <a:latin typeface="+mj-ea"/>
                <a:ea typeface="+mj-ea"/>
                <a:sym typeface="+mn-ea"/>
              </a:rPr>
              <a:t>1.</a:t>
            </a:r>
            <a:r>
              <a:rPr lang="zh-CN" altLang="zh-CN" sz="1600" dirty="0">
                <a:solidFill>
                  <a:schemeClr val="tx1"/>
                </a:solidFill>
                <a:latin typeface="+mj-ea"/>
                <a:ea typeface="+mj-ea"/>
                <a:sym typeface="+mn-ea"/>
              </a:rPr>
              <a:t>保存</a:t>
            </a:r>
            <a:r>
              <a:rPr lang="zh-CN" altLang="en-US" sz="1600" dirty="0">
                <a:solidFill>
                  <a:schemeClr val="tx1"/>
                </a:solidFill>
                <a:latin typeface="+mj-ea"/>
                <a:ea typeface="+mj-ea"/>
                <a:sym typeface="+mn-ea"/>
              </a:rPr>
              <a:t>提交后的产品在列表内显示，并自动产生【可用产量（吨）】。如该证书还包含其他产品，则继续点击【添加产品】进行添加</a:t>
            </a:r>
            <a:endParaRPr lang="zh-CN" altLang="en-US" sz="1600" dirty="0">
              <a:solidFill>
                <a:schemeClr val="tx1"/>
              </a:solidFill>
              <a:latin typeface="+mj-ea"/>
              <a:ea typeface="+mj-ea"/>
              <a:sym typeface="+mn-ea"/>
            </a:endParaRPr>
          </a:p>
        </p:txBody>
      </p:sp>
      <p:pic>
        <p:nvPicPr>
          <p:cNvPr id="4" name="图片 3"/>
          <p:cNvPicPr>
            <a:picLocks noChangeAspect="1"/>
          </p:cNvPicPr>
          <p:nvPr/>
        </p:nvPicPr>
        <p:blipFill>
          <a:blip r:embed="rId2"/>
          <a:stretch>
            <a:fillRect/>
          </a:stretch>
        </p:blipFill>
        <p:spPr>
          <a:xfrm>
            <a:off x="2775585" y="3900805"/>
            <a:ext cx="6050280" cy="9982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t="4709"/>
          <a:stretch>
            <a:fillRect/>
          </a:stretch>
        </p:blipFill>
        <p:spPr>
          <a:xfrm>
            <a:off x="291465" y="1634490"/>
            <a:ext cx="4507865" cy="1856105"/>
          </a:xfrm>
          <a:prstGeom prst="rect">
            <a:avLst/>
          </a:prstGeom>
        </p:spPr>
      </p:pic>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5" name="图片 4"/>
          <p:cNvPicPr>
            <a:picLocks noChangeAspect="1"/>
          </p:cNvPicPr>
          <p:nvPr/>
        </p:nvPicPr>
        <p:blipFill>
          <a:blip r:embed="rId2"/>
          <a:stretch>
            <a:fillRect/>
          </a:stretch>
        </p:blipFill>
        <p:spPr>
          <a:xfrm>
            <a:off x="1682750" y="3020060"/>
            <a:ext cx="7123430" cy="1862455"/>
          </a:xfrm>
          <a:prstGeom prst="rect">
            <a:avLst/>
          </a:prstGeom>
          <a:ln w="12700" cmpd="sng">
            <a:solidFill>
              <a:schemeClr val="accent1">
                <a:shade val="50000"/>
              </a:schemeClr>
            </a:solidFill>
            <a:prstDash val="solid"/>
          </a:ln>
        </p:spPr>
      </p:pic>
      <p:sp>
        <p:nvSpPr>
          <p:cNvPr id="6" name="文本框 5"/>
          <p:cNvSpPr txBox="1"/>
          <p:nvPr/>
        </p:nvSpPr>
        <p:spPr>
          <a:xfrm>
            <a:off x="513080" y="849630"/>
            <a:ext cx="9946005" cy="583565"/>
          </a:xfrm>
          <a:prstGeom prst="rect">
            <a:avLst/>
          </a:prstGeom>
          <a:noFill/>
        </p:spPr>
        <p:txBody>
          <a:bodyPr wrap="square" rtlCol="0" anchor="t">
            <a:spAutoFit/>
          </a:bodyPr>
          <a:p>
            <a:pPr algn="l"/>
            <a:r>
              <a:rPr lang="zh-CN" altLang="en-US" sz="1600" dirty="0">
                <a:solidFill>
                  <a:schemeClr val="tx1"/>
                </a:solidFill>
                <a:latin typeface="+mj-ea"/>
                <a:ea typeface="+mj-ea"/>
                <a:sym typeface="+mn-ea"/>
              </a:rPr>
              <a:t>1.2 证书信息批量导入</a:t>
            </a:r>
            <a:endParaRPr lang="zh-CN" altLang="en-US" sz="1600" dirty="0">
              <a:solidFill>
                <a:schemeClr val="tx1"/>
              </a:solidFill>
              <a:latin typeface="+mj-ea"/>
              <a:ea typeface="+mj-ea"/>
            </a:endParaRPr>
          </a:p>
          <a:p>
            <a:pPr algn="l"/>
            <a:r>
              <a:rPr lang="zh-CN" altLang="en-US" sz="1600" dirty="0">
                <a:solidFill>
                  <a:schemeClr val="tx1"/>
                </a:solidFill>
                <a:latin typeface="+mj-ea"/>
                <a:ea typeface="+mj-ea"/>
                <a:sym typeface="+mn-ea"/>
              </a:rPr>
              <a:t>当要创建的证书信息较多，可进行批量导入的形式进行添加。</a:t>
            </a:r>
            <a:endParaRPr lang="zh-CN" altLang="en-US" sz="1600" dirty="0">
              <a:solidFill>
                <a:schemeClr val="tx1"/>
              </a:solidFill>
              <a:latin typeface="+mj-ea"/>
              <a:ea typeface="+mj-ea"/>
              <a:sym typeface="+mn-ea"/>
            </a:endParaRPr>
          </a:p>
        </p:txBody>
      </p:sp>
      <p:sp>
        <p:nvSpPr>
          <p:cNvPr id="9" name="文本框 8"/>
          <p:cNvSpPr txBox="1"/>
          <p:nvPr/>
        </p:nvSpPr>
        <p:spPr>
          <a:xfrm>
            <a:off x="2397125" y="3828415"/>
            <a:ext cx="1249680" cy="629920"/>
          </a:xfrm>
          <a:prstGeom prst="rect">
            <a:avLst/>
          </a:prstGeom>
          <a:noFill/>
        </p:spPr>
        <p:txBody>
          <a:bodyPr wrap="none" rtlCol="0" anchor="t">
            <a:spAutoFit/>
          </a:bodyPr>
          <a:p>
            <a:pPr eaLnBrk="0" hangingPunct="0">
              <a:spcBef>
                <a:spcPct val="50000"/>
              </a:spcBef>
              <a:buFont typeface="Wingdings" panose="05000000000000000000" pitchFamily="2" charset="2"/>
              <a:buNone/>
            </a:pPr>
            <a:r>
              <a:rPr lang="zh-CN" altLang="en-US" sz="1400" b="1" dirty="0">
                <a:solidFill>
                  <a:schemeClr val="tx1"/>
                </a:solidFill>
                <a:latin typeface="+mj-ea"/>
                <a:ea typeface="+mj-ea"/>
                <a:sym typeface="+mn-ea"/>
              </a:rPr>
              <a:t>根据列表进行</a:t>
            </a:r>
            <a:endParaRPr lang="zh-CN" altLang="en-US" sz="1400" b="1" dirty="0">
              <a:solidFill>
                <a:schemeClr val="tx1"/>
              </a:solidFill>
              <a:latin typeface="+mj-ea"/>
              <a:ea typeface="+mj-ea"/>
              <a:sym typeface="+mn-ea"/>
            </a:endParaRPr>
          </a:p>
          <a:p>
            <a:pPr eaLnBrk="0" hangingPunct="0">
              <a:spcBef>
                <a:spcPct val="50000"/>
              </a:spcBef>
              <a:buFont typeface="Wingdings" panose="05000000000000000000" pitchFamily="2" charset="2"/>
              <a:buNone/>
            </a:pPr>
            <a:r>
              <a:rPr lang="zh-CN" altLang="en-US" sz="1400" b="1" dirty="0">
                <a:solidFill>
                  <a:schemeClr val="tx1"/>
                </a:solidFill>
                <a:latin typeface="+mj-ea"/>
                <a:ea typeface="+mj-ea"/>
                <a:sym typeface="+mn-ea"/>
              </a:rPr>
              <a:t>证书信息输入</a:t>
            </a:r>
            <a:endParaRPr lang="zh-CN" altLang="en-US" sz="1400" b="1" dirty="0">
              <a:solidFill>
                <a:schemeClr val="tx1"/>
              </a:solidFill>
              <a:latin typeface="+mj-ea"/>
              <a:ea typeface="+mj-ea"/>
              <a:sym typeface="+mn-ea"/>
            </a:endParaRPr>
          </a:p>
        </p:txBody>
      </p:sp>
      <p:sp>
        <p:nvSpPr>
          <p:cNvPr id="7" name="文本框 6"/>
          <p:cNvSpPr txBox="1"/>
          <p:nvPr/>
        </p:nvSpPr>
        <p:spPr>
          <a:xfrm>
            <a:off x="5264785" y="2610485"/>
            <a:ext cx="3027680" cy="306705"/>
          </a:xfrm>
          <a:prstGeom prst="rect">
            <a:avLst/>
          </a:prstGeom>
          <a:noFill/>
        </p:spPr>
        <p:txBody>
          <a:bodyPr wrap="none" rtlCol="0" anchor="t">
            <a:spAutoFit/>
          </a:bodyPr>
          <a:p>
            <a:pPr eaLnBrk="0" hangingPunct="0">
              <a:spcBef>
                <a:spcPct val="50000"/>
              </a:spcBef>
              <a:buFont typeface="Wingdings" panose="05000000000000000000" pitchFamily="2" charset="2"/>
              <a:buNone/>
            </a:pPr>
            <a:r>
              <a:rPr lang="zh-CN" altLang="en-US" sz="1400" dirty="0">
                <a:solidFill>
                  <a:schemeClr val="tx1"/>
                </a:solidFill>
                <a:latin typeface="+mj-ea"/>
                <a:ea typeface="+mj-ea"/>
                <a:sym typeface="+mn-ea"/>
              </a:rPr>
              <a:t>信息填写完成后，点击【导入】按钮</a:t>
            </a:r>
            <a:endParaRPr lang="zh-CN" altLang="en-US" sz="1400" dirty="0">
              <a:solidFill>
                <a:schemeClr val="tx1"/>
              </a:solidFill>
              <a:latin typeface="+mj-ea"/>
              <a:ea typeface="+mj-ea"/>
              <a:sym typeface="+mn-ea"/>
            </a:endParaRPr>
          </a:p>
        </p:txBody>
      </p:sp>
      <p:sp>
        <p:nvSpPr>
          <p:cNvPr id="8" name="直角三角形 7"/>
          <p:cNvSpPr/>
          <p:nvPr/>
        </p:nvSpPr>
        <p:spPr>
          <a:xfrm rot="2520000">
            <a:off x="5180330" y="2696210"/>
            <a:ext cx="127635" cy="13652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518160" y="820420"/>
            <a:ext cx="5267960" cy="337185"/>
          </a:xfrm>
          <a:prstGeom prst="rect">
            <a:avLst/>
          </a:prstGeom>
          <a:noFill/>
        </p:spPr>
        <p:txBody>
          <a:bodyPr wrap="square" rtlCol="0" anchor="t">
            <a:spAutoFit/>
          </a:bodyPr>
          <a:p>
            <a:r>
              <a:rPr lang="zh-CN" altLang="en-US" sz="1600" dirty="0">
                <a:solidFill>
                  <a:schemeClr val="tx1"/>
                </a:solidFill>
                <a:latin typeface="+mj-ea"/>
                <a:ea typeface="+mj-ea"/>
                <a:sym typeface="+mn-ea"/>
              </a:rPr>
              <a:t>1.3、已创建证书的编辑、查看、删除</a:t>
            </a:r>
            <a:endParaRPr lang="zh-CN" altLang="en-US" sz="1600" dirty="0">
              <a:solidFill>
                <a:schemeClr val="tx1"/>
              </a:solidFill>
              <a:latin typeface="+mj-ea"/>
              <a:ea typeface="+mj-ea"/>
              <a:sym typeface="+mn-ea"/>
            </a:endParaRPr>
          </a:p>
        </p:txBody>
      </p:sp>
      <p:pic>
        <p:nvPicPr>
          <p:cNvPr id="6" name="图片 5"/>
          <p:cNvPicPr>
            <a:picLocks noChangeAspect="1"/>
          </p:cNvPicPr>
          <p:nvPr/>
        </p:nvPicPr>
        <p:blipFill>
          <a:blip r:embed="rId1"/>
          <a:stretch>
            <a:fillRect/>
          </a:stretch>
        </p:blipFill>
        <p:spPr>
          <a:xfrm>
            <a:off x="528955" y="1274445"/>
            <a:ext cx="8086725" cy="1659890"/>
          </a:xfrm>
          <a:prstGeom prst="rect">
            <a:avLst/>
          </a:prstGeom>
        </p:spPr>
      </p:pic>
      <p:pic>
        <p:nvPicPr>
          <p:cNvPr id="7" name="图片 6"/>
          <p:cNvPicPr>
            <a:picLocks noChangeAspect="1"/>
          </p:cNvPicPr>
          <p:nvPr/>
        </p:nvPicPr>
        <p:blipFill>
          <a:blip r:embed="rId2"/>
          <a:stretch>
            <a:fillRect/>
          </a:stretch>
        </p:blipFill>
        <p:spPr>
          <a:xfrm>
            <a:off x="2027555" y="3051175"/>
            <a:ext cx="6806565" cy="1706880"/>
          </a:xfrm>
          <a:prstGeom prst="rect">
            <a:avLst/>
          </a:prstGeom>
        </p:spPr>
      </p:pic>
      <p:sp>
        <p:nvSpPr>
          <p:cNvPr id="8" name="文本框 7"/>
          <p:cNvSpPr txBox="1"/>
          <p:nvPr/>
        </p:nvSpPr>
        <p:spPr>
          <a:xfrm>
            <a:off x="219075" y="3651250"/>
            <a:ext cx="1621155" cy="737235"/>
          </a:xfrm>
          <a:prstGeom prst="rect">
            <a:avLst/>
          </a:prstGeom>
          <a:noFill/>
        </p:spPr>
        <p:txBody>
          <a:bodyPr wrap="square" rtlCol="0" anchor="t">
            <a:spAutoFit/>
          </a:bodyPr>
          <a:p>
            <a:pPr eaLnBrk="0" hangingPunct="0">
              <a:spcBef>
                <a:spcPct val="50000"/>
              </a:spcBef>
              <a:buFont typeface="Wingdings" panose="05000000000000000000" pitchFamily="2" charset="2"/>
              <a:buNone/>
            </a:pPr>
            <a:r>
              <a:rPr lang="zh-CN" altLang="en-US" sz="1400" dirty="0">
                <a:solidFill>
                  <a:schemeClr val="tx1"/>
                </a:solidFill>
                <a:latin typeface="+mj-ea"/>
                <a:ea typeface="+mj-ea"/>
                <a:sym typeface="+mn-ea"/>
              </a:rPr>
              <a:t>没有引用过的产品，也可进行修改或删除</a:t>
            </a:r>
            <a:endParaRPr lang="zh-CN" altLang="en-US" sz="1400" dirty="0">
              <a:solidFill>
                <a:schemeClr val="tx1"/>
              </a:solidFill>
              <a:latin typeface="+mj-ea"/>
              <a:ea typeface="+mj-ea"/>
              <a:sym typeface="+mn-ea"/>
            </a:endParaRPr>
          </a:p>
        </p:txBody>
      </p:sp>
      <p:sp>
        <p:nvSpPr>
          <p:cNvPr id="10" name="直角三角形 9"/>
          <p:cNvSpPr/>
          <p:nvPr/>
        </p:nvSpPr>
        <p:spPr>
          <a:xfrm rot="13320000">
            <a:off x="1774825" y="3951605"/>
            <a:ext cx="127635" cy="136525"/>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p:cNvSpPr txBox="1"/>
          <p:nvPr/>
        </p:nvSpPr>
        <p:spPr>
          <a:xfrm>
            <a:off x="512445" y="786765"/>
            <a:ext cx="8249920" cy="1568450"/>
          </a:xfrm>
          <a:prstGeom prst="rect">
            <a:avLst/>
          </a:prstGeom>
          <a:noFill/>
        </p:spPr>
        <p:txBody>
          <a:bodyPr wrap="square" rtlCol="0" anchor="t">
            <a:spAutoFit/>
          </a:bodyPr>
          <a:p>
            <a:r>
              <a:rPr lang="zh-CN" altLang="en-US" sz="1600" dirty="0">
                <a:solidFill>
                  <a:schemeClr val="tx1"/>
                </a:solidFill>
                <a:latin typeface="+mj-ea"/>
                <a:ea typeface="+mj-ea"/>
                <a:sym typeface="+mn-ea"/>
              </a:rPr>
              <a:t>1.4证书手工作废</a:t>
            </a:r>
            <a:endParaRPr lang="zh-CN" altLang="en-US" sz="1600" dirty="0">
              <a:solidFill>
                <a:schemeClr val="tx1"/>
              </a:solidFill>
              <a:latin typeface="+mj-ea"/>
              <a:ea typeface="+mj-ea"/>
            </a:endParaRPr>
          </a:p>
          <a:p>
            <a:endParaRPr lang="zh-CN" altLang="en-US" sz="1600" dirty="0">
              <a:solidFill>
                <a:schemeClr val="tx1"/>
              </a:solidFill>
              <a:latin typeface="+mj-ea"/>
              <a:ea typeface="+mj-ea"/>
              <a:sym typeface="+mn-ea"/>
            </a:endParaRPr>
          </a:p>
          <a:p>
            <a:r>
              <a:rPr lang="zh-CN" altLang="en-US" sz="1600" dirty="0">
                <a:solidFill>
                  <a:schemeClr val="tx1"/>
                </a:solidFill>
                <a:latin typeface="+mj-ea"/>
                <a:ea typeface="+mj-ea"/>
                <a:sym typeface="+mn-ea"/>
              </a:rPr>
              <a:t>作废是指，把处于[未过期]状态下的可用证书，人工调整为不可用证书，证书状态更新为[作废]。被作废的证书等同于已过期证书，企业只能进行浏览，不能对该证书做订单操作。</a:t>
            </a:r>
            <a:endParaRPr lang="zh-CN" altLang="en-US" sz="1600" dirty="0">
              <a:solidFill>
                <a:schemeClr val="tx1"/>
              </a:solidFill>
              <a:latin typeface="+mj-ea"/>
              <a:ea typeface="+mj-ea"/>
            </a:endParaRPr>
          </a:p>
          <a:p>
            <a:endParaRPr lang="zh-CN" altLang="en-US" sz="1600" dirty="0">
              <a:solidFill>
                <a:schemeClr val="tx1"/>
              </a:solidFill>
              <a:latin typeface="+mj-ea"/>
              <a:ea typeface="+mj-ea"/>
              <a:sym typeface="+mn-ea"/>
            </a:endParaRPr>
          </a:p>
          <a:p>
            <a:r>
              <a:rPr lang="zh-CN" altLang="en-US" sz="1600" dirty="0">
                <a:solidFill>
                  <a:schemeClr val="tx1"/>
                </a:solidFill>
                <a:latin typeface="+mj-ea"/>
                <a:ea typeface="+mj-ea"/>
                <a:sym typeface="+mn-ea"/>
              </a:rPr>
              <a:t>点击证书列表后的[作废]按钮</a:t>
            </a:r>
            <a:endParaRPr lang="zh-CN" altLang="en-US" sz="1600" dirty="0">
              <a:solidFill>
                <a:schemeClr val="tx1"/>
              </a:solidFill>
              <a:latin typeface="+mj-ea"/>
              <a:ea typeface="+mj-ea"/>
              <a:sym typeface="+mn-ea"/>
            </a:endParaRPr>
          </a:p>
        </p:txBody>
      </p:sp>
      <p:pic>
        <p:nvPicPr>
          <p:cNvPr id="4" name="图片 3"/>
          <p:cNvPicPr>
            <a:picLocks noChangeAspect="1"/>
          </p:cNvPicPr>
          <p:nvPr/>
        </p:nvPicPr>
        <p:blipFill>
          <a:blip r:embed="rId1"/>
          <a:stretch>
            <a:fillRect/>
          </a:stretch>
        </p:blipFill>
        <p:spPr>
          <a:xfrm>
            <a:off x="279400" y="2501900"/>
            <a:ext cx="8585200" cy="18218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553720" y="789940"/>
            <a:ext cx="6482080" cy="337185"/>
          </a:xfrm>
          <a:prstGeom prst="rect">
            <a:avLst/>
          </a:prstGeom>
          <a:noFill/>
        </p:spPr>
        <p:txBody>
          <a:bodyPr wrap="none" rtlCol="0" anchor="t">
            <a:spAutoFit/>
          </a:bodyPr>
          <a:p>
            <a:r>
              <a:rPr lang="zh-CN" altLang="en-US" sz="1600" dirty="0">
                <a:solidFill>
                  <a:schemeClr val="tx1"/>
                </a:solidFill>
                <a:latin typeface="+mj-ea"/>
                <a:ea typeface="+mj-ea"/>
                <a:sym typeface="+mn-ea"/>
              </a:rPr>
              <a:t>作废后，证书状态更新为【作废】，作废后企业无法用该证书申请标签</a:t>
            </a:r>
            <a:endParaRPr lang="en-US" altLang="zh-CN" sz="1600" dirty="0">
              <a:solidFill>
                <a:schemeClr val="tx1"/>
              </a:solidFill>
              <a:latin typeface="+mj-ea"/>
              <a:ea typeface="+mj-ea"/>
              <a:sym typeface="+mn-ea"/>
            </a:endParaRPr>
          </a:p>
        </p:txBody>
      </p:sp>
      <p:pic>
        <p:nvPicPr>
          <p:cNvPr id="4" name="图片 3"/>
          <p:cNvPicPr>
            <a:picLocks noChangeAspect="1"/>
          </p:cNvPicPr>
          <p:nvPr/>
        </p:nvPicPr>
        <p:blipFill>
          <a:blip r:embed="rId1"/>
          <a:stretch>
            <a:fillRect/>
          </a:stretch>
        </p:blipFill>
        <p:spPr>
          <a:xfrm>
            <a:off x="339090" y="1278890"/>
            <a:ext cx="8465820" cy="948690"/>
          </a:xfrm>
          <a:prstGeom prst="rect">
            <a:avLst/>
          </a:prstGeom>
          <a:ln w="12700" cmpd="sng">
            <a:solidFill>
              <a:schemeClr val="accent1">
                <a:shade val="50000"/>
              </a:schemeClr>
            </a:solidFill>
            <a:prstDash val="solid"/>
          </a:ln>
        </p:spPr>
      </p:pic>
      <p:pic>
        <p:nvPicPr>
          <p:cNvPr id="5" name="图片 4"/>
          <p:cNvPicPr>
            <a:picLocks noChangeAspect="1"/>
          </p:cNvPicPr>
          <p:nvPr/>
        </p:nvPicPr>
        <p:blipFill>
          <a:blip r:embed="rId2"/>
          <a:stretch>
            <a:fillRect/>
          </a:stretch>
        </p:blipFill>
        <p:spPr>
          <a:xfrm>
            <a:off x="1280795" y="2802890"/>
            <a:ext cx="7260590" cy="1181100"/>
          </a:xfrm>
          <a:prstGeom prst="rect">
            <a:avLst/>
          </a:prstGeom>
          <a:ln w="12700" cmpd="sng">
            <a:solidFill>
              <a:schemeClr val="accent1">
                <a:shade val="50000"/>
              </a:schemeClr>
            </a:solidFill>
            <a:prstDash val="solid"/>
          </a:ln>
        </p:spPr>
      </p:pic>
      <p:sp>
        <p:nvSpPr>
          <p:cNvPr id="7" name="文本框 6"/>
          <p:cNvSpPr txBox="1"/>
          <p:nvPr/>
        </p:nvSpPr>
        <p:spPr>
          <a:xfrm>
            <a:off x="2023110" y="2346325"/>
            <a:ext cx="6463665" cy="337185"/>
          </a:xfrm>
          <a:prstGeom prst="rect">
            <a:avLst/>
          </a:prstGeom>
          <a:noFill/>
        </p:spPr>
        <p:txBody>
          <a:bodyPr wrap="none" rtlCol="0" anchor="t">
            <a:spAutoFit/>
          </a:bodyPr>
          <a:p>
            <a:r>
              <a:rPr lang="zh-CN" altLang="en-US" sz="1600" dirty="0">
                <a:solidFill>
                  <a:schemeClr val="tx1"/>
                </a:solidFill>
                <a:latin typeface="+mj-ea"/>
                <a:ea typeface="+mj-ea"/>
                <a:sym typeface="+mn-ea"/>
              </a:rPr>
              <a:t>作废后的证书，还可还原为可用状态.点击证书列表后的[取消作废]按钮</a:t>
            </a:r>
            <a:endParaRPr lang="zh-CN" altLang="en-US" sz="1600" dirty="0">
              <a:solidFill>
                <a:schemeClr val="tx1"/>
              </a:solidFill>
              <a:latin typeface="+mj-ea"/>
              <a:ea typeface="+mj-ea"/>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证书管理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76225" y="1821815"/>
            <a:ext cx="8591550" cy="1379855"/>
          </a:xfrm>
          <a:prstGeom prst="rect">
            <a:avLst/>
          </a:prstGeom>
        </p:spPr>
      </p:pic>
      <p:sp>
        <p:nvSpPr>
          <p:cNvPr id="4" name="文本框 3"/>
          <p:cNvSpPr txBox="1"/>
          <p:nvPr/>
        </p:nvSpPr>
        <p:spPr>
          <a:xfrm>
            <a:off x="553720" y="866140"/>
            <a:ext cx="5020945" cy="583565"/>
          </a:xfrm>
          <a:prstGeom prst="rect">
            <a:avLst/>
          </a:prstGeom>
          <a:noFill/>
        </p:spPr>
        <p:txBody>
          <a:bodyPr wrap="square" rtlCol="0" anchor="t">
            <a:spAutoFit/>
          </a:bodyPr>
          <a:p>
            <a:r>
              <a:rPr lang="zh-CN" altLang="en-US" sz="1600" dirty="0">
                <a:solidFill>
                  <a:schemeClr val="tx1"/>
                </a:solidFill>
                <a:latin typeface="+mj-ea"/>
                <a:ea typeface="+mj-ea"/>
                <a:sym typeface="+mn-ea"/>
              </a:rPr>
              <a:t>1.5 证书状态说明</a:t>
            </a:r>
            <a:endParaRPr lang="zh-CN" altLang="en-US" sz="1600" dirty="0">
              <a:solidFill>
                <a:schemeClr val="tx1"/>
              </a:solidFill>
              <a:latin typeface="+mj-ea"/>
              <a:ea typeface="+mj-ea"/>
            </a:endParaRPr>
          </a:p>
          <a:p>
            <a:r>
              <a:rPr lang="zh-CN" altLang="en-US" sz="1600" dirty="0">
                <a:solidFill>
                  <a:schemeClr val="tx1"/>
                </a:solidFill>
                <a:latin typeface="+mj-ea"/>
                <a:ea typeface="+mj-ea"/>
                <a:sym typeface="+mn-ea"/>
              </a:rPr>
              <a:t>在系统内，证书通过状态来查看证书是否已过期</a:t>
            </a:r>
            <a:endParaRPr lang="zh-CN" altLang="en-US" sz="1600" dirty="0">
              <a:solidFill>
                <a:schemeClr val="tx1"/>
              </a:solidFill>
              <a:latin typeface="+mj-ea"/>
              <a:ea typeface="+mj-ea"/>
              <a:sym typeface="+mn-ea"/>
            </a:endParaRPr>
          </a:p>
        </p:txBody>
      </p:sp>
      <p:sp>
        <p:nvSpPr>
          <p:cNvPr id="5" name="文本框 4"/>
          <p:cNvSpPr txBox="1"/>
          <p:nvPr/>
        </p:nvSpPr>
        <p:spPr>
          <a:xfrm>
            <a:off x="431165" y="3474085"/>
            <a:ext cx="7091680" cy="583565"/>
          </a:xfrm>
          <a:prstGeom prst="rect">
            <a:avLst/>
          </a:prstGeom>
          <a:noFill/>
        </p:spPr>
        <p:txBody>
          <a:bodyPr wrap="none" rtlCol="0" anchor="t">
            <a:spAutoFit/>
          </a:bodyPr>
          <a:p>
            <a:r>
              <a:rPr lang="zh-CN" altLang="en-US" sz="1600" dirty="0">
                <a:solidFill>
                  <a:schemeClr val="tx1"/>
                </a:solidFill>
                <a:latin typeface="+mj-ea"/>
                <a:ea typeface="+mj-ea"/>
                <a:sym typeface="+mn-ea"/>
              </a:rPr>
              <a:t>当证书截止日期早于当天发生日期时，证书状态自动更新为【已过期】状态，</a:t>
            </a:r>
            <a:endParaRPr lang="zh-CN" altLang="en-US" sz="1600" dirty="0">
              <a:solidFill>
                <a:schemeClr val="tx1"/>
              </a:solidFill>
              <a:latin typeface="+mj-ea"/>
              <a:ea typeface="+mj-ea"/>
              <a:sym typeface="+mn-ea"/>
            </a:endParaRPr>
          </a:p>
          <a:p>
            <a:r>
              <a:rPr lang="zh-CN" altLang="en-US" sz="1600" dirty="0">
                <a:solidFill>
                  <a:schemeClr val="tx1"/>
                </a:solidFill>
                <a:latin typeface="+mj-ea"/>
                <a:ea typeface="+mj-ea"/>
                <a:sym typeface="+mn-ea"/>
              </a:rPr>
              <a:t>该企业则不能对已过期的证书进行标签申请操作。</a:t>
            </a:r>
            <a:endParaRPr lang="zh-CN" altLang="en-US" sz="1600" dirty="0">
              <a:solidFill>
                <a:schemeClr val="tx1"/>
              </a:solidFill>
              <a:latin typeface="+mj-ea"/>
              <a:ea typeface="+mj-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88290" y="1402715"/>
            <a:ext cx="8317230" cy="1708785"/>
          </a:xfrm>
          <a:prstGeom prst="rect">
            <a:avLst/>
          </a:prstGeom>
        </p:spPr>
      </p:pic>
      <p:sp>
        <p:nvSpPr>
          <p:cNvPr id="4" name="文本框 3"/>
          <p:cNvSpPr txBox="1"/>
          <p:nvPr/>
        </p:nvSpPr>
        <p:spPr>
          <a:xfrm>
            <a:off x="882650" y="955675"/>
            <a:ext cx="4043680" cy="337185"/>
          </a:xfrm>
          <a:prstGeom prst="rect">
            <a:avLst/>
          </a:prstGeom>
          <a:noFill/>
        </p:spPr>
        <p:txBody>
          <a:bodyPr wrap="none" rtlCol="0" anchor="t">
            <a:spAutoFit/>
          </a:bodyPr>
          <a:p>
            <a:pPr algn="l"/>
            <a:r>
              <a:rPr lang="zh-CN" altLang="en-US" sz="1600" dirty="0">
                <a:latin typeface="+mj-ea"/>
                <a:ea typeface="+mj-ea"/>
                <a:sym typeface="+mn-ea"/>
              </a:rPr>
              <a:t>点击【订单管理】，进入证书管理操作界面</a:t>
            </a:r>
            <a:endParaRPr lang="zh-CN" altLang="en-US" sz="1600" dirty="0">
              <a:solidFill>
                <a:schemeClr val="tx1"/>
              </a:solidFill>
              <a:latin typeface="+mj-ea"/>
              <a:ea typeface="+mj-ea"/>
              <a:sym typeface="+mn-ea"/>
            </a:endParaRPr>
          </a:p>
        </p:txBody>
      </p:sp>
      <p:pic>
        <p:nvPicPr>
          <p:cNvPr id="5" name="图片 4"/>
          <p:cNvPicPr>
            <a:picLocks noChangeAspect="1"/>
          </p:cNvPicPr>
          <p:nvPr/>
        </p:nvPicPr>
        <p:blipFill>
          <a:blip r:embed="rId2"/>
          <a:stretch>
            <a:fillRect/>
          </a:stretch>
        </p:blipFill>
        <p:spPr>
          <a:xfrm>
            <a:off x="1711325" y="3161665"/>
            <a:ext cx="6894195" cy="367030"/>
          </a:xfrm>
          <a:prstGeom prst="rect">
            <a:avLst/>
          </a:prstGeom>
        </p:spPr>
      </p:pic>
      <p:sp>
        <p:nvSpPr>
          <p:cNvPr id="6" name="文本框 5"/>
          <p:cNvSpPr txBox="1"/>
          <p:nvPr/>
        </p:nvSpPr>
        <p:spPr>
          <a:xfrm>
            <a:off x="1538605" y="3810635"/>
            <a:ext cx="5262880" cy="583565"/>
          </a:xfrm>
          <a:prstGeom prst="rect">
            <a:avLst/>
          </a:prstGeom>
          <a:noFill/>
        </p:spPr>
        <p:txBody>
          <a:bodyPr wrap="none" rtlCol="0" anchor="t">
            <a:spAutoFit/>
          </a:bodyPr>
          <a:p>
            <a:pPr>
              <a:buNone/>
            </a:pPr>
            <a:r>
              <a:rPr lang="zh-CN" altLang="en-US" sz="1600" dirty="0">
                <a:solidFill>
                  <a:schemeClr val="tx1"/>
                </a:solidFill>
                <a:latin typeface="+mj-ea"/>
                <a:ea typeface="+mj-ea"/>
                <a:sym typeface="+mn-ea"/>
              </a:rPr>
              <a:t>该界面显示</a:t>
            </a:r>
            <a:r>
              <a:rPr lang="en-US" altLang="zh-CN" sz="1600" dirty="0">
                <a:solidFill>
                  <a:schemeClr val="tx1"/>
                </a:solidFill>
                <a:latin typeface="+mj-ea"/>
                <a:ea typeface="+mj-ea"/>
                <a:sym typeface="+mn-ea"/>
              </a:rPr>
              <a:t>:</a:t>
            </a:r>
            <a:r>
              <a:rPr lang="zh-CN" altLang="en-US" sz="1600" dirty="0">
                <a:solidFill>
                  <a:schemeClr val="tx1"/>
                </a:solidFill>
                <a:latin typeface="+mj-ea"/>
                <a:ea typeface="+mj-ea"/>
                <a:sym typeface="+mn-ea"/>
              </a:rPr>
              <a:t>企业提交后、机构分配前的订单列表；</a:t>
            </a:r>
            <a:endParaRPr lang="zh-CN" altLang="en-US" sz="1600" dirty="0">
              <a:solidFill>
                <a:schemeClr val="tx1"/>
              </a:solidFill>
              <a:latin typeface="+mj-ea"/>
              <a:ea typeface="+mj-ea"/>
              <a:sym typeface="+mn-ea"/>
            </a:endParaRPr>
          </a:p>
          <a:p>
            <a:pPr>
              <a:buNone/>
            </a:pPr>
            <a:r>
              <a:rPr lang="zh-CN" altLang="en-US" sz="1600" dirty="0">
                <a:solidFill>
                  <a:schemeClr val="tx1"/>
                </a:solidFill>
                <a:latin typeface="+mj-ea"/>
                <a:ea typeface="+mj-ea"/>
                <a:sym typeface="+mn-ea"/>
              </a:rPr>
              <a:t>认证标签管理员在本界面，主要对订单进行人工审核操作</a:t>
            </a:r>
            <a:endParaRPr lang="zh-CN" altLang="en-US" sz="1600" dirty="0">
              <a:solidFill>
                <a:schemeClr val="tx1"/>
              </a:solidFill>
              <a:latin typeface="+mj-ea"/>
              <a:ea typeface="+mj-ea"/>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898525" y="883920"/>
            <a:ext cx="6826885" cy="829945"/>
          </a:xfrm>
          <a:prstGeom prst="rect">
            <a:avLst/>
          </a:prstGeom>
          <a:noFill/>
        </p:spPr>
        <p:txBody>
          <a:bodyPr wrap="square" rtlCol="0" anchor="t">
            <a:spAutoFit/>
          </a:bodyPr>
          <a:p>
            <a:pPr algn="l">
              <a:buNone/>
            </a:pPr>
            <a:r>
              <a:rPr lang="zh-CN" altLang="en-US" sz="1600" dirty="0">
                <a:latin typeface="+mj-ea"/>
                <a:ea typeface="+mj-ea"/>
                <a:sym typeface="+mn-ea"/>
              </a:rPr>
              <a:t>人工审核：</a:t>
            </a:r>
            <a:endParaRPr lang="zh-CN" altLang="en-US" sz="1600" dirty="0">
              <a:solidFill>
                <a:schemeClr val="tx1"/>
              </a:solidFill>
              <a:latin typeface="+mj-ea"/>
              <a:ea typeface="+mj-ea"/>
            </a:endParaRPr>
          </a:p>
          <a:p>
            <a:pPr algn="l">
              <a:buNone/>
            </a:pPr>
            <a:r>
              <a:rPr lang="zh-CN" altLang="en-US" sz="1600" dirty="0">
                <a:latin typeface="+mj-ea"/>
                <a:ea typeface="+mj-ea"/>
                <a:sym typeface="+mn-ea"/>
              </a:rPr>
              <a:t>   展开审核状态为【自动审核通过】的订单列表，并点击子列表后的【查看样品照片】，对该列表的证书、产品等信息项进行审核</a:t>
            </a:r>
            <a:endParaRPr lang="zh-CN" altLang="en-US" sz="1600" dirty="0">
              <a:solidFill>
                <a:schemeClr val="tx1"/>
              </a:solidFill>
              <a:latin typeface="+mj-ea"/>
              <a:ea typeface="+mj-ea"/>
              <a:sym typeface="+mn-ea"/>
            </a:endParaRPr>
          </a:p>
        </p:txBody>
      </p:sp>
      <p:pic>
        <p:nvPicPr>
          <p:cNvPr id="3" name="图片 2"/>
          <p:cNvPicPr>
            <a:picLocks noChangeAspect="1"/>
          </p:cNvPicPr>
          <p:nvPr/>
        </p:nvPicPr>
        <p:blipFill>
          <a:blip r:embed="rId1"/>
          <a:stretch>
            <a:fillRect/>
          </a:stretch>
        </p:blipFill>
        <p:spPr>
          <a:xfrm>
            <a:off x="337185" y="1894205"/>
            <a:ext cx="8469630" cy="1348740"/>
          </a:xfrm>
          <a:prstGeom prst="rect">
            <a:avLst/>
          </a:prstGeom>
        </p:spPr>
      </p:pic>
      <p:sp>
        <p:nvSpPr>
          <p:cNvPr id="8" name="文本框 7"/>
          <p:cNvSpPr txBox="1"/>
          <p:nvPr/>
        </p:nvSpPr>
        <p:spPr>
          <a:xfrm>
            <a:off x="2812415" y="3686810"/>
            <a:ext cx="1844675" cy="583565"/>
          </a:xfrm>
          <a:prstGeom prst="rect">
            <a:avLst/>
          </a:prstGeom>
          <a:noFill/>
        </p:spPr>
        <p:txBody>
          <a:bodyPr wrap="square" rtlCol="0" anchor="t">
            <a:spAutoFit/>
          </a:bodyPr>
          <a:p>
            <a:pPr eaLnBrk="0" hangingPunct="0">
              <a:buFont typeface="Wingdings" panose="05000000000000000000" pitchFamily="2" charset="2"/>
              <a:buNone/>
            </a:pPr>
            <a:r>
              <a:rPr lang="zh-CN" altLang="en-US" sz="1600" dirty="0">
                <a:solidFill>
                  <a:schemeClr val="tx1"/>
                </a:solidFill>
                <a:latin typeface="+mj-ea"/>
                <a:ea typeface="+mj-ea"/>
                <a:sym typeface="+mn-ea"/>
              </a:rPr>
              <a:t>在该页面支持样品</a:t>
            </a:r>
            <a:endParaRPr lang="zh-CN" altLang="en-US" sz="1600" dirty="0">
              <a:solidFill>
                <a:schemeClr val="tx1"/>
              </a:solidFill>
              <a:latin typeface="+mj-ea"/>
              <a:ea typeface="+mj-ea"/>
            </a:endParaRPr>
          </a:p>
          <a:p>
            <a:pPr eaLnBrk="0" hangingPunct="0">
              <a:buFont typeface="Wingdings" panose="05000000000000000000" pitchFamily="2" charset="2"/>
              <a:buNone/>
            </a:pPr>
            <a:r>
              <a:rPr lang="zh-CN" altLang="en-US" sz="1600" dirty="0">
                <a:solidFill>
                  <a:schemeClr val="tx1"/>
                </a:solidFill>
                <a:latin typeface="+mj-ea"/>
                <a:ea typeface="+mj-ea"/>
                <a:sym typeface="+mn-ea"/>
              </a:rPr>
              <a:t>图片直接下载</a:t>
            </a:r>
            <a:endParaRPr lang="zh-CN" altLang="en-US" sz="1600" dirty="0">
              <a:solidFill>
                <a:schemeClr val="tx1"/>
              </a:solidFill>
              <a:latin typeface="+mj-ea"/>
              <a:ea typeface="+mj-ea"/>
              <a:sym typeface="+mn-ea"/>
            </a:endParaRPr>
          </a:p>
        </p:txBody>
      </p:sp>
      <p:pic>
        <p:nvPicPr>
          <p:cNvPr id="5" name="图片 4"/>
          <p:cNvPicPr>
            <a:picLocks noChangeAspect="1"/>
          </p:cNvPicPr>
          <p:nvPr/>
        </p:nvPicPr>
        <p:blipFill>
          <a:blip r:embed="rId2"/>
          <a:stretch>
            <a:fillRect/>
          </a:stretch>
        </p:blipFill>
        <p:spPr>
          <a:xfrm>
            <a:off x="4588510" y="3021965"/>
            <a:ext cx="2204720" cy="1738630"/>
          </a:xfrm>
          <a:prstGeom prst="rect">
            <a:avLst/>
          </a:prstGeom>
        </p:spPr>
      </p:pic>
      <p:sp>
        <p:nvSpPr>
          <p:cNvPr id="7" name="直角双向箭头 6"/>
          <p:cNvSpPr/>
          <p:nvPr/>
        </p:nvSpPr>
        <p:spPr>
          <a:xfrm>
            <a:off x="6880860" y="3171190"/>
            <a:ext cx="942340" cy="300355"/>
          </a:xfrm>
          <a:prstGeom prst="leftUp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431165" y="3181985"/>
            <a:ext cx="5024755" cy="337185"/>
          </a:xfrm>
          <a:prstGeom prst="rect">
            <a:avLst/>
          </a:prstGeom>
          <a:noFill/>
        </p:spPr>
        <p:txBody>
          <a:bodyPr wrap="none" rtlCol="0" anchor="t">
            <a:spAutoFit/>
          </a:bodyPr>
          <a:p>
            <a:pPr algn="l">
              <a:buClrTx/>
              <a:buSzTx/>
              <a:buFontTx/>
            </a:pPr>
            <a:r>
              <a:rPr lang="en-US" altLang="zh-CN" sz="1600" dirty="0">
                <a:solidFill>
                  <a:schemeClr val="tx1"/>
                </a:solidFill>
                <a:latin typeface="+mj-ea"/>
                <a:ea typeface="+mj-ea"/>
                <a:sym typeface="+mn-ea"/>
              </a:rPr>
              <a:t>2.</a:t>
            </a:r>
            <a:r>
              <a:rPr lang="zh-CN" altLang="en-US" sz="1600" dirty="0">
                <a:solidFill>
                  <a:schemeClr val="tx1"/>
                </a:solidFill>
                <a:latin typeface="+mj-ea"/>
                <a:ea typeface="+mj-ea"/>
                <a:sym typeface="+mn-ea"/>
              </a:rPr>
              <a:t>列表审核完成后，点击主订单列表后的【人工审核】</a:t>
            </a:r>
            <a:endParaRPr lang="zh-CN" altLang="en-US" sz="1600" dirty="0">
              <a:solidFill>
                <a:schemeClr val="tx1"/>
              </a:solidFill>
              <a:latin typeface="+mj-ea"/>
              <a:ea typeface="+mj-ea"/>
              <a:sym typeface="+mn-ea"/>
            </a:endParaRPr>
          </a:p>
        </p:txBody>
      </p:sp>
      <p:pic>
        <p:nvPicPr>
          <p:cNvPr id="5" name="图片 4"/>
          <p:cNvPicPr>
            <a:picLocks noChangeAspect="1"/>
          </p:cNvPicPr>
          <p:nvPr/>
        </p:nvPicPr>
        <p:blipFill>
          <a:blip r:embed="rId1"/>
          <a:stretch>
            <a:fillRect/>
          </a:stretch>
        </p:blipFill>
        <p:spPr>
          <a:xfrm>
            <a:off x="605790" y="1284605"/>
            <a:ext cx="7770495" cy="1694180"/>
          </a:xfrm>
          <a:prstGeom prst="rect">
            <a:avLst/>
          </a:prstGeom>
        </p:spPr>
      </p:pic>
      <p:pic>
        <p:nvPicPr>
          <p:cNvPr id="6" name="图片 5"/>
          <p:cNvPicPr>
            <a:picLocks noChangeAspect="1"/>
          </p:cNvPicPr>
          <p:nvPr/>
        </p:nvPicPr>
        <p:blipFill>
          <a:blip r:embed="rId2"/>
          <a:srcRect l="2109"/>
          <a:stretch>
            <a:fillRect/>
          </a:stretch>
        </p:blipFill>
        <p:spPr>
          <a:xfrm>
            <a:off x="5836285" y="2272665"/>
            <a:ext cx="3059430" cy="1326515"/>
          </a:xfrm>
          <a:prstGeom prst="rect">
            <a:avLst/>
          </a:prstGeom>
          <a:ln>
            <a:solidFill>
              <a:schemeClr val="tx1"/>
            </a:solidFill>
          </a:ln>
        </p:spPr>
      </p:pic>
      <p:sp>
        <p:nvSpPr>
          <p:cNvPr id="7" name="下箭头 6"/>
          <p:cNvSpPr/>
          <p:nvPr/>
        </p:nvSpPr>
        <p:spPr>
          <a:xfrm>
            <a:off x="6864985" y="1624330"/>
            <a:ext cx="111125" cy="1029970"/>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p:cNvPicPr>
            <a:picLocks noChangeAspect="1"/>
          </p:cNvPicPr>
          <p:nvPr/>
        </p:nvPicPr>
        <p:blipFill>
          <a:blip r:embed="rId3"/>
          <a:stretch>
            <a:fillRect/>
          </a:stretch>
        </p:blipFill>
        <p:spPr>
          <a:xfrm>
            <a:off x="697230" y="4196080"/>
            <a:ext cx="7447280" cy="462280"/>
          </a:xfrm>
          <a:prstGeom prst="rect">
            <a:avLst/>
          </a:prstGeom>
        </p:spPr>
      </p:pic>
      <p:sp>
        <p:nvSpPr>
          <p:cNvPr id="9" name="下箭头 8"/>
          <p:cNvSpPr/>
          <p:nvPr/>
        </p:nvSpPr>
        <p:spPr>
          <a:xfrm>
            <a:off x="6864985" y="3648075"/>
            <a:ext cx="111125" cy="548005"/>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下箭头 9"/>
          <p:cNvSpPr/>
          <p:nvPr/>
        </p:nvSpPr>
        <p:spPr>
          <a:xfrm rot="16200000">
            <a:off x="5561965" y="3076575"/>
            <a:ext cx="111125" cy="548005"/>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533400" y="807720"/>
            <a:ext cx="8077200" cy="953135"/>
          </a:xfrm>
          <a:prstGeom prst="rect">
            <a:avLst/>
          </a:prstGeom>
          <a:noFill/>
        </p:spPr>
        <p:txBody>
          <a:bodyPr wrap="square" rtlCol="0" anchor="t">
            <a:spAutoFit/>
          </a:bodyPr>
          <a:p>
            <a:pPr algn="l">
              <a:spcBef>
                <a:spcPct val="50000"/>
              </a:spcBef>
              <a:buClrTx/>
              <a:buSzTx/>
              <a:buFontTx/>
              <a:buNone/>
            </a:pPr>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审核不通过：指订单因某种原因，未通过人工审核，可在备注框内，</a:t>
            </a:r>
            <a:endParaRPr lang="zh-CN" altLang="en-US" sz="1600" dirty="0">
              <a:solidFill>
                <a:schemeClr val="tx1"/>
              </a:solidFill>
              <a:latin typeface="+mj-ea"/>
              <a:ea typeface="+mj-ea"/>
              <a:sym typeface="+mn-ea"/>
            </a:endParaRPr>
          </a:p>
          <a:p>
            <a:pPr algn="l">
              <a:spcBef>
                <a:spcPct val="50000"/>
              </a:spcBef>
              <a:buClrTx/>
              <a:buSzTx/>
              <a:buFontTx/>
              <a:buNone/>
            </a:pPr>
            <a:r>
              <a:rPr lang="en-US" altLang="zh-CN" sz="1600" dirty="0">
                <a:solidFill>
                  <a:schemeClr val="tx1"/>
                </a:solidFill>
                <a:latin typeface="+mj-ea"/>
                <a:ea typeface="+mj-ea"/>
                <a:sym typeface="+mn-ea"/>
              </a:rPr>
              <a:t>2.</a:t>
            </a:r>
            <a:r>
              <a:rPr lang="zh-CN" altLang="en-US" sz="1600" dirty="0">
                <a:solidFill>
                  <a:schemeClr val="tx1"/>
                </a:solidFill>
                <a:latin typeface="+mj-ea"/>
                <a:ea typeface="+mj-ea"/>
                <a:sym typeface="+mn-ea"/>
              </a:rPr>
              <a:t>加入审核不通过的原因，订单列表的审核状态自动更新为</a:t>
            </a:r>
            <a:r>
              <a:rPr lang="en-US" altLang="zh-CN" sz="1600" dirty="0">
                <a:solidFill>
                  <a:schemeClr val="tx1"/>
                </a:solidFill>
                <a:latin typeface="+mj-ea"/>
                <a:ea typeface="+mj-ea"/>
                <a:sym typeface="+mn-ea"/>
              </a:rPr>
              <a:t>--</a:t>
            </a:r>
            <a:r>
              <a:rPr lang="zh-CN" altLang="en-US" sz="1600" dirty="0">
                <a:solidFill>
                  <a:schemeClr val="tx1"/>
                </a:solidFill>
                <a:latin typeface="+mj-ea"/>
                <a:ea typeface="+mj-ea"/>
                <a:sym typeface="+mn-ea"/>
              </a:rPr>
              <a:t>人工审核不通过，在该企业界面，企业可对人工审核不同的订单重新修改并重新提交</a:t>
            </a:r>
            <a:endParaRPr lang="zh-CN" altLang="en-US" sz="1600" dirty="0">
              <a:solidFill>
                <a:schemeClr val="tx1"/>
              </a:solidFill>
              <a:latin typeface="+mj-ea"/>
              <a:ea typeface="+mj-ea"/>
              <a:sym typeface="+mn-ea"/>
            </a:endParaRPr>
          </a:p>
        </p:txBody>
      </p:sp>
      <p:pic>
        <p:nvPicPr>
          <p:cNvPr id="3" name="图片 2"/>
          <p:cNvPicPr>
            <a:picLocks noChangeAspect="1"/>
          </p:cNvPicPr>
          <p:nvPr/>
        </p:nvPicPr>
        <p:blipFill>
          <a:blip r:embed="rId1"/>
          <a:stretch>
            <a:fillRect/>
          </a:stretch>
        </p:blipFill>
        <p:spPr>
          <a:xfrm>
            <a:off x="672465" y="1864995"/>
            <a:ext cx="7938135" cy="1757045"/>
          </a:xfrm>
          <a:prstGeom prst="rect">
            <a:avLst/>
          </a:prstGeom>
        </p:spPr>
      </p:pic>
      <p:pic>
        <p:nvPicPr>
          <p:cNvPr id="5" name="图片 4"/>
          <p:cNvPicPr>
            <a:picLocks noChangeAspect="1"/>
          </p:cNvPicPr>
          <p:nvPr/>
        </p:nvPicPr>
        <p:blipFill>
          <a:blip r:embed="rId2"/>
          <a:stretch>
            <a:fillRect/>
          </a:stretch>
        </p:blipFill>
        <p:spPr>
          <a:xfrm>
            <a:off x="672465" y="2742565"/>
            <a:ext cx="7853045" cy="415925"/>
          </a:xfrm>
          <a:prstGeom prst="rect">
            <a:avLst/>
          </a:prstGeom>
        </p:spPr>
      </p:pic>
      <p:pic>
        <p:nvPicPr>
          <p:cNvPr id="6" name="图片 5"/>
          <p:cNvPicPr>
            <a:picLocks noChangeAspect="1"/>
          </p:cNvPicPr>
          <p:nvPr/>
        </p:nvPicPr>
        <p:blipFill>
          <a:blip r:embed="rId3"/>
          <a:stretch>
            <a:fillRect/>
          </a:stretch>
        </p:blipFill>
        <p:spPr>
          <a:xfrm>
            <a:off x="6269990" y="1599565"/>
            <a:ext cx="2596515" cy="1366520"/>
          </a:xfrm>
          <a:prstGeom prst="rect">
            <a:avLst/>
          </a:prstGeom>
          <a:ln w="12700" cmpd="sng">
            <a:solidFill>
              <a:schemeClr val="accent1">
                <a:shade val="50000"/>
              </a:schemeClr>
            </a:solidFill>
            <a:prstDash val="solid"/>
          </a:ln>
        </p:spPr>
      </p:pic>
      <p:sp>
        <p:nvSpPr>
          <p:cNvPr id="9" name="下箭头 8"/>
          <p:cNvSpPr/>
          <p:nvPr/>
        </p:nvSpPr>
        <p:spPr>
          <a:xfrm rot="14880000">
            <a:off x="6008370" y="2730500"/>
            <a:ext cx="111125" cy="548005"/>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4"/>
          <a:stretch>
            <a:fillRect/>
          </a:stretch>
        </p:blipFill>
        <p:spPr>
          <a:xfrm>
            <a:off x="295275" y="3837940"/>
            <a:ext cx="6553835" cy="575310"/>
          </a:xfrm>
          <a:prstGeom prst="rect">
            <a:avLst/>
          </a:prstGeom>
        </p:spPr>
      </p:pic>
      <p:sp>
        <p:nvSpPr>
          <p:cNvPr id="10" name="文本框 9"/>
          <p:cNvSpPr txBox="1"/>
          <p:nvPr/>
        </p:nvSpPr>
        <p:spPr>
          <a:xfrm>
            <a:off x="6713220" y="1656715"/>
            <a:ext cx="2061210" cy="275590"/>
          </a:xfrm>
          <a:prstGeom prst="rect">
            <a:avLst/>
          </a:prstGeom>
          <a:noFill/>
        </p:spPr>
        <p:txBody>
          <a:bodyPr wrap="square" rtlCol="0">
            <a:spAutoFit/>
          </a:bodyPr>
          <a:p>
            <a:r>
              <a:rPr lang="zh-CN" altLang="zh-CN" sz="1200">
                <a:solidFill>
                  <a:srgbClr val="FF0000"/>
                </a:solidFill>
              </a:rPr>
              <a:t>机构端填写审核不通过原因</a:t>
            </a:r>
            <a:endParaRPr lang="zh-CN" altLang="zh-CN" sz="1200">
              <a:solidFill>
                <a:srgbClr val="FF0000"/>
              </a:solidFill>
            </a:endParaRPr>
          </a:p>
        </p:txBody>
      </p:sp>
      <p:pic>
        <p:nvPicPr>
          <p:cNvPr id="11" name="图片 10"/>
          <p:cNvPicPr>
            <a:picLocks noChangeAspect="1"/>
          </p:cNvPicPr>
          <p:nvPr/>
        </p:nvPicPr>
        <p:blipFill>
          <a:blip r:embed="rId5"/>
          <a:stretch>
            <a:fillRect/>
          </a:stretch>
        </p:blipFill>
        <p:spPr>
          <a:xfrm>
            <a:off x="3265170" y="4488815"/>
            <a:ext cx="5652135" cy="367030"/>
          </a:xfrm>
          <a:prstGeom prst="rect">
            <a:avLst/>
          </a:prstGeom>
          <a:ln w="12700" cmpd="sng">
            <a:solidFill>
              <a:schemeClr val="accent1">
                <a:shade val="50000"/>
              </a:schemeClr>
            </a:solidFill>
            <a:prstDash val="solid"/>
          </a:ln>
        </p:spPr>
      </p:pic>
      <p:sp>
        <p:nvSpPr>
          <p:cNvPr id="12" name="文本框 11"/>
          <p:cNvSpPr txBox="1"/>
          <p:nvPr/>
        </p:nvSpPr>
        <p:spPr>
          <a:xfrm>
            <a:off x="883285" y="4518660"/>
            <a:ext cx="2214880" cy="337185"/>
          </a:xfrm>
          <a:prstGeom prst="rect">
            <a:avLst/>
          </a:prstGeom>
          <a:noFill/>
        </p:spPr>
        <p:txBody>
          <a:bodyPr wrap="none" rtlCol="0" anchor="t">
            <a:spAutoFit/>
          </a:bodyPr>
          <a:p>
            <a:r>
              <a:rPr lang="zh-CN" altLang="en-US" sz="1600" dirty="0">
                <a:solidFill>
                  <a:schemeClr val="tx1"/>
                </a:solidFill>
                <a:latin typeface="+mj-ea"/>
                <a:ea typeface="+mj-ea"/>
                <a:sym typeface="+mn-ea"/>
              </a:rPr>
              <a:t>企业端可查看审核内容</a:t>
            </a:r>
            <a:endParaRPr lang="zh-CN" altLang="en-US" sz="1600" dirty="0">
              <a:solidFill>
                <a:schemeClr val="tx1"/>
              </a:solidFill>
              <a:latin typeface="+mj-ea"/>
              <a:ea typeface="+mj-ea"/>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rcRect t="17130"/>
          <a:stretch>
            <a:fillRect/>
          </a:stretch>
        </p:blipFill>
        <p:spPr>
          <a:xfrm>
            <a:off x="467360" y="3091180"/>
            <a:ext cx="7938135" cy="1456055"/>
          </a:xfrm>
          <a:prstGeom prst="rect">
            <a:avLst/>
          </a:prstGeom>
        </p:spPr>
      </p:pic>
      <p:pic>
        <p:nvPicPr>
          <p:cNvPr id="5" name="图片 4"/>
          <p:cNvPicPr>
            <a:picLocks noChangeAspect="1"/>
          </p:cNvPicPr>
          <p:nvPr/>
        </p:nvPicPr>
        <p:blipFill>
          <a:blip r:embed="rId2"/>
          <a:stretch>
            <a:fillRect/>
          </a:stretch>
        </p:blipFill>
        <p:spPr>
          <a:xfrm>
            <a:off x="467360" y="3667760"/>
            <a:ext cx="7853045" cy="415925"/>
          </a:xfrm>
          <a:prstGeom prst="rect">
            <a:avLst/>
          </a:prstGeom>
        </p:spPr>
      </p:pic>
      <p:sp>
        <p:nvSpPr>
          <p:cNvPr id="4" name="文本框 3"/>
          <p:cNvSpPr txBox="1"/>
          <p:nvPr/>
        </p:nvSpPr>
        <p:spPr>
          <a:xfrm>
            <a:off x="467360" y="794385"/>
            <a:ext cx="8387080" cy="2030095"/>
          </a:xfrm>
          <a:prstGeom prst="rect">
            <a:avLst/>
          </a:prstGeom>
          <a:noFill/>
        </p:spPr>
        <p:txBody>
          <a:bodyPr wrap="square" rtlCol="0" anchor="t">
            <a:spAutoFit/>
          </a:bodyPr>
          <a:p>
            <a:pPr algn="l" eaLnBrk="0" hangingPunct="0">
              <a:buFont typeface="Wingdings" panose="05000000000000000000" pitchFamily="2" charset="2"/>
              <a:buNone/>
            </a:pPr>
            <a:r>
              <a:rPr lang="zh-CN" altLang="en-US" sz="1400" dirty="0">
                <a:solidFill>
                  <a:schemeClr val="tx1"/>
                </a:solidFill>
                <a:latin typeface="+mj-ea"/>
                <a:ea typeface="+mj-ea"/>
                <a:sym typeface="+mn-ea"/>
              </a:rPr>
              <a:t>审核状态说明：</a:t>
            </a:r>
            <a:endParaRPr lang="zh-CN" altLang="en-US" sz="1400" dirty="0">
              <a:solidFill>
                <a:schemeClr val="tx1"/>
              </a:solidFill>
              <a:latin typeface="+mj-ea"/>
              <a:ea typeface="+mj-ea"/>
              <a:sym typeface="+mn-ea"/>
            </a:endParaRPr>
          </a:p>
          <a:p>
            <a:pPr algn="l" eaLnBrk="0" hangingPunct="0">
              <a:buFont typeface="Wingdings" panose="05000000000000000000" pitchFamily="2" charset="2"/>
              <a:buNone/>
            </a:pPr>
            <a:r>
              <a:rPr lang="zh-CN" altLang="en-US" sz="1400" dirty="0">
                <a:solidFill>
                  <a:schemeClr val="tx1"/>
                </a:solidFill>
                <a:latin typeface="+mj-ea"/>
                <a:ea typeface="+mj-ea"/>
                <a:sym typeface="+mn-ea"/>
              </a:rPr>
              <a:t>自动审核通过：已通过系统自动产量核审，此时企业对订单只能进行查看，不能进行编辑或者修改；</a:t>
            </a:r>
            <a:endParaRPr lang="zh-CN" altLang="en-US" sz="1400" dirty="0">
              <a:solidFill>
                <a:schemeClr val="tx1"/>
              </a:solidFill>
              <a:latin typeface="+mj-ea"/>
              <a:ea typeface="+mj-ea"/>
              <a:sym typeface="+mn-ea"/>
            </a:endParaRPr>
          </a:p>
          <a:p>
            <a:pPr algn="l" eaLnBrk="0" hangingPunct="0">
              <a:buFont typeface="Wingdings" panose="05000000000000000000" pitchFamily="2" charset="2"/>
              <a:buNone/>
            </a:pPr>
            <a:endParaRPr lang="zh-CN" altLang="en-US" sz="1400" dirty="0">
              <a:solidFill>
                <a:schemeClr val="tx1"/>
              </a:solidFill>
              <a:latin typeface="+mj-ea"/>
              <a:ea typeface="+mj-ea"/>
            </a:endParaRPr>
          </a:p>
          <a:p>
            <a:pPr algn="l" eaLnBrk="0" hangingPunct="0">
              <a:buFont typeface="Wingdings" panose="05000000000000000000" pitchFamily="2" charset="2"/>
              <a:buNone/>
            </a:pPr>
            <a:r>
              <a:rPr lang="zh-CN" altLang="en-US" sz="1400" dirty="0">
                <a:solidFill>
                  <a:schemeClr val="tx1"/>
                </a:solidFill>
                <a:latin typeface="+mj-ea"/>
                <a:ea typeface="+mj-ea"/>
                <a:sym typeface="+mn-ea"/>
              </a:rPr>
              <a:t>自动审核不通过：说明订单内产品超量，此时企业可对订单进行编辑，并重新提交</a:t>
            </a:r>
            <a:endParaRPr lang="zh-CN" altLang="en-US" sz="1400" dirty="0">
              <a:solidFill>
                <a:schemeClr val="tx1"/>
              </a:solidFill>
              <a:latin typeface="+mj-ea"/>
              <a:ea typeface="+mj-ea"/>
              <a:sym typeface="+mn-ea"/>
            </a:endParaRPr>
          </a:p>
          <a:p>
            <a:pPr algn="l" eaLnBrk="0" hangingPunct="0">
              <a:buFont typeface="Wingdings" panose="05000000000000000000" pitchFamily="2" charset="2"/>
              <a:buNone/>
            </a:pPr>
            <a:endParaRPr lang="zh-CN" altLang="en-US" sz="1400" dirty="0">
              <a:solidFill>
                <a:schemeClr val="tx1"/>
              </a:solidFill>
              <a:latin typeface="+mj-ea"/>
              <a:ea typeface="+mj-ea"/>
            </a:endParaRPr>
          </a:p>
          <a:p>
            <a:pPr algn="l" eaLnBrk="0" hangingPunct="0">
              <a:buFont typeface="Wingdings" panose="05000000000000000000" pitchFamily="2" charset="2"/>
              <a:buNone/>
            </a:pPr>
            <a:r>
              <a:rPr lang="zh-CN" altLang="en-US" sz="1400" dirty="0">
                <a:solidFill>
                  <a:schemeClr val="tx1"/>
                </a:solidFill>
                <a:latin typeface="+mj-ea"/>
                <a:ea typeface="+mj-ea"/>
                <a:sym typeface="+mn-ea"/>
              </a:rPr>
              <a:t>人工审核通过：通过机构人工审核；此时企业标签管理员对订单只能进行查看，不能进行编辑或者修改</a:t>
            </a:r>
            <a:endParaRPr lang="zh-CN" altLang="en-US" sz="1400" dirty="0">
              <a:solidFill>
                <a:schemeClr val="tx1"/>
              </a:solidFill>
              <a:latin typeface="+mj-ea"/>
              <a:ea typeface="+mj-ea"/>
              <a:sym typeface="+mn-ea"/>
            </a:endParaRPr>
          </a:p>
          <a:p>
            <a:pPr algn="l" eaLnBrk="0" hangingPunct="0">
              <a:buFont typeface="Wingdings" panose="05000000000000000000" pitchFamily="2" charset="2"/>
              <a:buNone/>
            </a:pPr>
            <a:endParaRPr lang="zh-CN" altLang="en-US" sz="1400" dirty="0">
              <a:solidFill>
                <a:schemeClr val="tx1"/>
              </a:solidFill>
              <a:latin typeface="+mj-ea"/>
              <a:ea typeface="+mj-ea"/>
            </a:endParaRPr>
          </a:p>
          <a:p>
            <a:pPr eaLnBrk="0" hangingPunct="0">
              <a:buFont typeface="Wingdings" panose="05000000000000000000" pitchFamily="2" charset="2"/>
              <a:buNone/>
            </a:pPr>
            <a:r>
              <a:rPr lang="zh-CN" altLang="en-US" sz="1400" dirty="0">
                <a:solidFill>
                  <a:schemeClr val="tx1"/>
                </a:solidFill>
                <a:latin typeface="+mj-ea"/>
                <a:ea typeface="+mj-ea"/>
                <a:sym typeface="+mn-ea"/>
              </a:rPr>
              <a:t>人工审核不通过：未通过机构人工审核，订单所占用的产品产量自动退回；此时企业可对订单进行编辑，并重新提交</a:t>
            </a:r>
            <a:endParaRPr lang="zh-CN" altLang="en-US" sz="1400" dirty="0">
              <a:solidFill>
                <a:schemeClr val="tx1"/>
              </a:solidFill>
              <a:latin typeface="+mj-ea"/>
              <a:ea typeface="+mj-ea"/>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338455" y="1749425"/>
            <a:ext cx="8467090" cy="2905760"/>
          </a:xfrm>
          <a:prstGeom prst="rect">
            <a:avLst/>
          </a:prstGeom>
        </p:spPr>
      </p:pic>
      <p:sp>
        <p:nvSpPr>
          <p:cNvPr id="4" name="文本框 3"/>
          <p:cNvSpPr txBox="1"/>
          <p:nvPr/>
        </p:nvSpPr>
        <p:spPr>
          <a:xfrm>
            <a:off x="431165" y="811530"/>
            <a:ext cx="6771005" cy="829945"/>
          </a:xfrm>
          <a:prstGeom prst="rect">
            <a:avLst/>
          </a:prstGeom>
          <a:noFill/>
        </p:spPr>
        <p:txBody>
          <a:bodyPr wrap="none" rtlCol="0" anchor="t">
            <a:spAutoFit/>
          </a:bodyPr>
          <a:p>
            <a:pPr algn="l">
              <a:buNone/>
            </a:pPr>
            <a:r>
              <a:rPr lang="en-US" altLang="zh-CN" sz="1600" dirty="0">
                <a:solidFill>
                  <a:schemeClr val="tx1"/>
                </a:solidFill>
                <a:latin typeface="+mj-ea"/>
                <a:ea typeface="+mj-ea"/>
                <a:sym typeface="+mn-ea"/>
              </a:rPr>
              <a:t>1.</a:t>
            </a:r>
            <a:r>
              <a:rPr lang="zh-CN" altLang="en-US" sz="1600" dirty="0">
                <a:solidFill>
                  <a:schemeClr val="tx1"/>
                </a:solidFill>
                <a:latin typeface="+mj-ea"/>
                <a:ea typeface="+mj-ea"/>
                <a:sym typeface="+mn-ea"/>
              </a:rPr>
              <a:t>点击【标签分配】，进入标签分配界面</a:t>
            </a:r>
            <a:endParaRPr lang="zh-CN" altLang="en-US" sz="1600" dirty="0">
              <a:solidFill>
                <a:schemeClr val="tx1"/>
              </a:solidFill>
              <a:latin typeface="+mj-ea"/>
              <a:ea typeface="+mj-ea"/>
              <a:sym typeface="+mn-ea"/>
            </a:endParaRPr>
          </a:p>
          <a:p>
            <a:pPr algn="l">
              <a:buNone/>
            </a:pPr>
            <a:r>
              <a:rPr lang="en-US" altLang="zh-CN" sz="1600" dirty="0">
                <a:latin typeface="+mj-ea"/>
                <a:ea typeface="+mj-ea"/>
                <a:sym typeface="+mn-ea"/>
              </a:rPr>
              <a:t>2.</a:t>
            </a:r>
            <a:r>
              <a:rPr lang="zh-CN" altLang="en-US" sz="1600" dirty="0">
                <a:latin typeface="+mj-ea"/>
                <a:ea typeface="+mj-ea"/>
                <a:sym typeface="+mn-ea"/>
              </a:rPr>
              <a:t>在该界面显示所有审核状态为 自动审核通过和人工审核通过的订单列表 </a:t>
            </a:r>
            <a:endParaRPr lang="zh-CN" altLang="en-US" sz="1600" dirty="0">
              <a:solidFill>
                <a:schemeClr val="tx1"/>
              </a:solidFill>
              <a:latin typeface="+mj-ea"/>
              <a:ea typeface="+mj-ea"/>
            </a:endParaRPr>
          </a:p>
          <a:p>
            <a:pPr>
              <a:buNone/>
            </a:pPr>
            <a:endParaRPr lang="zh-CN" altLang="en-US" sz="1600" dirty="0">
              <a:solidFill>
                <a:schemeClr val="tx1"/>
              </a:solidFill>
              <a:latin typeface="+mj-ea"/>
              <a:ea typeface="+mj-ea"/>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51460" y="1384935"/>
            <a:ext cx="8641080" cy="1482725"/>
          </a:xfrm>
          <a:prstGeom prst="rect">
            <a:avLst/>
          </a:prstGeom>
        </p:spPr>
      </p:pic>
      <p:pic>
        <p:nvPicPr>
          <p:cNvPr id="4" name="图片 3"/>
          <p:cNvPicPr>
            <a:picLocks noChangeAspect="1"/>
          </p:cNvPicPr>
          <p:nvPr/>
        </p:nvPicPr>
        <p:blipFill>
          <a:blip r:embed="rId2"/>
          <a:stretch>
            <a:fillRect/>
          </a:stretch>
        </p:blipFill>
        <p:spPr>
          <a:xfrm>
            <a:off x="4107815" y="2633345"/>
            <a:ext cx="3957955" cy="2299970"/>
          </a:xfrm>
          <a:prstGeom prst="rect">
            <a:avLst/>
          </a:prstGeom>
          <a:ln w="12700" cmpd="sng">
            <a:solidFill>
              <a:schemeClr val="accent1">
                <a:shade val="50000"/>
              </a:schemeClr>
            </a:solidFill>
            <a:prstDash val="solid"/>
          </a:ln>
        </p:spPr>
      </p:pic>
      <p:sp>
        <p:nvSpPr>
          <p:cNvPr id="7" name="文本框 6"/>
          <p:cNvSpPr txBox="1"/>
          <p:nvPr/>
        </p:nvSpPr>
        <p:spPr>
          <a:xfrm>
            <a:off x="669925" y="781685"/>
            <a:ext cx="4785995" cy="337185"/>
          </a:xfrm>
          <a:prstGeom prst="rect">
            <a:avLst/>
          </a:prstGeom>
          <a:noFill/>
        </p:spPr>
        <p:txBody>
          <a:bodyPr wrap="square" rtlCol="0" anchor="t">
            <a:spAutoFit/>
          </a:bodyPr>
          <a:p>
            <a:r>
              <a:rPr lang="zh-CN" altLang="en-US" sz="1600" dirty="0">
                <a:solidFill>
                  <a:schemeClr val="tx1"/>
                </a:solidFill>
                <a:latin typeface="+mj-ea"/>
                <a:ea typeface="+mj-ea"/>
                <a:sym typeface="+mn-ea"/>
              </a:rPr>
              <a:t>展开需分配的订单，点击子列表后的【分配】按钮</a:t>
            </a:r>
            <a:endParaRPr lang="zh-CN" altLang="en-US" sz="1600" dirty="0">
              <a:solidFill>
                <a:schemeClr val="tx1"/>
              </a:solidFill>
              <a:latin typeface="+mj-ea"/>
              <a:ea typeface="+mj-ea"/>
              <a:sym typeface="+mn-ea"/>
            </a:endParaRPr>
          </a:p>
        </p:txBody>
      </p:sp>
      <p:sp>
        <p:nvSpPr>
          <p:cNvPr id="10" name="文本框 9"/>
          <p:cNvSpPr txBox="1"/>
          <p:nvPr/>
        </p:nvSpPr>
        <p:spPr>
          <a:xfrm>
            <a:off x="1223645" y="3484880"/>
            <a:ext cx="2621280" cy="337185"/>
          </a:xfrm>
          <a:prstGeom prst="rect">
            <a:avLst/>
          </a:prstGeom>
          <a:noFill/>
        </p:spPr>
        <p:txBody>
          <a:bodyPr wrap="none" rtlCol="0" anchor="t">
            <a:spAutoFit/>
          </a:bodyPr>
          <a:p>
            <a:pPr eaLnBrk="0" hangingPunct="0">
              <a:spcBef>
                <a:spcPct val="50000"/>
              </a:spcBef>
              <a:buFont typeface="Wingdings" panose="05000000000000000000" pitchFamily="2" charset="2"/>
              <a:buNone/>
            </a:pPr>
            <a:r>
              <a:rPr lang="zh-CN" altLang="en-US" sz="1600" dirty="0">
                <a:solidFill>
                  <a:schemeClr val="tx1"/>
                </a:solidFill>
                <a:latin typeface="+mj-ea"/>
                <a:ea typeface="+mj-ea"/>
                <a:sym typeface="+mn-ea"/>
              </a:rPr>
              <a:t>点击对话框的【分配】按钮</a:t>
            </a:r>
            <a:endParaRPr lang="zh-CN" altLang="en-US" sz="1600" dirty="0">
              <a:solidFill>
                <a:schemeClr val="tx1"/>
              </a:solidFill>
              <a:latin typeface="+mj-ea"/>
              <a:ea typeface="+mj-ea"/>
              <a:sym typeface="+mn-e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339725" y="2031365"/>
            <a:ext cx="8576310" cy="1504950"/>
          </a:xfrm>
          <a:prstGeom prst="rect">
            <a:avLst/>
          </a:prstGeom>
        </p:spPr>
      </p:pic>
      <p:sp>
        <p:nvSpPr>
          <p:cNvPr id="4" name="文本框 3"/>
          <p:cNvSpPr txBox="1"/>
          <p:nvPr/>
        </p:nvSpPr>
        <p:spPr>
          <a:xfrm>
            <a:off x="554990" y="1198880"/>
            <a:ext cx="6551295" cy="337185"/>
          </a:xfrm>
          <a:prstGeom prst="rect">
            <a:avLst/>
          </a:prstGeom>
          <a:noFill/>
        </p:spPr>
        <p:txBody>
          <a:bodyPr wrap="square" rtlCol="0" anchor="t">
            <a:spAutoFit/>
          </a:bodyPr>
          <a:p>
            <a:pPr eaLnBrk="0" hangingPunct="0">
              <a:spcBef>
                <a:spcPct val="50000"/>
              </a:spcBef>
              <a:buFont typeface="Wingdings" panose="05000000000000000000" pitchFamily="2" charset="2"/>
              <a:buNone/>
            </a:pPr>
            <a:r>
              <a:rPr lang="zh-CN" altLang="en-US" sz="1600" dirty="0">
                <a:solidFill>
                  <a:schemeClr val="tx1"/>
                </a:solidFill>
                <a:latin typeface="+mj-ea"/>
                <a:ea typeface="+mj-ea"/>
                <a:sym typeface="+mn-ea"/>
              </a:rPr>
              <a:t>订单分配完成后，身份起止码段在列表内显示</a:t>
            </a:r>
            <a:endParaRPr lang="zh-CN" altLang="en-US" sz="1600" dirty="0">
              <a:solidFill>
                <a:schemeClr val="tx1"/>
              </a:solidFill>
              <a:latin typeface="+mj-ea"/>
              <a:ea typeface="+mj-ea"/>
              <a:sym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订单管理</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43205" y="1169035"/>
            <a:ext cx="8657590" cy="1524635"/>
          </a:xfrm>
          <a:prstGeom prst="rect">
            <a:avLst/>
          </a:prstGeom>
        </p:spPr>
      </p:pic>
      <p:sp>
        <p:nvSpPr>
          <p:cNvPr id="4" name="文本框 3"/>
          <p:cNvSpPr txBox="1"/>
          <p:nvPr/>
        </p:nvSpPr>
        <p:spPr>
          <a:xfrm>
            <a:off x="593090" y="767715"/>
            <a:ext cx="5872480" cy="337185"/>
          </a:xfrm>
          <a:prstGeom prst="rect">
            <a:avLst/>
          </a:prstGeom>
          <a:noFill/>
        </p:spPr>
        <p:txBody>
          <a:bodyPr wrap="none" rtlCol="0" anchor="t">
            <a:spAutoFit/>
          </a:bodyPr>
          <a:p>
            <a:pPr algn="l"/>
            <a:r>
              <a:rPr lang="zh-CN" altLang="en-US" sz="1600" dirty="0">
                <a:latin typeface="+mj-ea"/>
                <a:ea typeface="+mj-ea"/>
                <a:sym typeface="+mn-ea"/>
              </a:rPr>
              <a:t>数据导出：在订单列表的【更多】中，点击【防伪码导出】按钮</a:t>
            </a:r>
            <a:endParaRPr lang="zh-CN" altLang="en-US" sz="2000" b="1" dirty="0">
              <a:solidFill>
                <a:schemeClr val="tx1"/>
              </a:solidFill>
              <a:sym typeface="+mn-ea"/>
            </a:endParaRPr>
          </a:p>
        </p:txBody>
      </p:sp>
      <p:pic>
        <p:nvPicPr>
          <p:cNvPr id="5" name="图片 4"/>
          <p:cNvPicPr>
            <a:picLocks noChangeAspect="1"/>
          </p:cNvPicPr>
          <p:nvPr/>
        </p:nvPicPr>
        <p:blipFill>
          <a:blip r:embed="rId2"/>
          <a:stretch>
            <a:fillRect/>
          </a:stretch>
        </p:blipFill>
        <p:spPr>
          <a:xfrm>
            <a:off x="8068310" y="2057400"/>
            <a:ext cx="914400" cy="1028700"/>
          </a:xfrm>
          <a:prstGeom prst="rect">
            <a:avLst/>
          </a:prstGeom>
        </p:spPr>
      </p:pic>
      <p:sp>
        <p:nvSpPr>
          <p:cNvPr id="9" name="下箭头 8"/>
          <p:cNvSpPr/>
          <p:nvPr/>
        </p:nvSpPr>
        <p:spPr>
          <a:xfrm rot="18600000">
            <a:off x="7835900" y="1833880"/>
            <a:ext cx="100330" cy="704215"/>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3"/>
          <a:srcRect l="8933" t="476" r="20057" b="-476"/>
          <a:stretch>
            <a:fillRect/>
          </a:stretch>
        </p:blipFill>
        <p:spPr>
          <a:xfrm>
            <a:off x="3268345" y="3077210"/>
            <a:ext cx="1757680" cy="1374775"/>
          </a:xfrm>
          <a:prstGeom prst="rect">
            <a:avLst/>
          </a:prstGeom>
          <a:ln w="12700" cmpd="sng">
            <a:solidFill>
              <a:schemeClr val="accent1">
                <a:shade val="50000"/>
              </a:schemeClr>
            </a:solidFill>
            <a:prstDash val="solid"/>
          </a:ln>
        </p:spPr>
      </p:pic>
      <p:pic>
        <p:nvPicPr>
          <p:cNvPr id="7" name="图片 6"/>
          <p:cNvPicPr>
            <a:picLocks noChangeAspect="1"/>
          </p:cNvPicPr>
          <p:nvPr/>
        </p:nvPicPr>
        <p:blipFill>
          <a:blip r:embed="rId4"/>
          <a:srcRect l="15963" r="8211" b="13784"/>
          <a:stretch>
            <a:fillRect/>
          </a:stretch>
        </p:blipFill>
        <p:spPr>
          <a:xfrm>
            <a:off x="5418455" y="2998470"/>
            <a:ext cx="2474595" cy="1532255"/>
          </a:xfrm>
          <a:prstGeom prst="rect">
            <a:avLst/>
          </a:prstGeom>
          <a:ln w="12700" cmpd="sng">
            <a:solidFill>
              <a:schemeClr val="accent1">
                <a:shade val="50000"/>
              </a:schemeClr>
            </a:solidFill>
            <a:prstDash val="solid"/>
          </a:ln>
        </p:spPr>
      </p:pic>
      <p:sp>
        <p:nvSpPr>
          <p:cNvPr id="8" name="直角双向箭头 7"/>
          <p:cNvSpPr/>
          <p:nvPr/>
        </p:nvSpPr>
        <p:spPr>
          <a:xfrm>
            <a:off x="7893050" y="3159125"/>
            <a:ext cx="705485" cy="449580"/>
          </a:xfrm>
          <a:prstGeom prst="leftUpArrow">
            <a:avLst>
              <a:gd name="adj1" fmla="val 19246"/>
              <a:gd name="adj2" fmla="val 25000"/>
              <a:gd name="adj3" fmla="val 2500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7893050" y="3654425"/>
            <a:ext cx="1393190" cy="337185"/>
          </a:xfrm>
          <a:prstGeom prst="rect">
            <a:avLst/>
          </a:prstGeom>
          <a:noFill/>
        </p:spPr>
        <p:txBody>
          <a:bodyPr wrap="square" rtlCol="0">
            <a:spAutoFit/>
          </a:bodyPr>
          <a:p>
            <a:r>
              <a:rPr lang="zh-CN" altLang="en-US" sz="1600" dirty="0">
                <a:latin typeface="+mj-ea"/>
                <a:ea typeface="+mj-ea"/>
              </a:rPr>
              <a:t>解压文件</a:t>
            </a:r>
            <a:endParaRPr lang="zh-CN" altLang="en-US" sz="1600" dirty="0">
              <a:latin typeface="+mj-ea"/>
              <a:ea typeface="+mj-ea"/>
            </a:endParaRPr>
          </a:p>
        </p:txBody>
      </p:sp>
      <p:sp>
        <p:nvSpPr>
          <p:cNvPr id="11" name="下箭头 10"/>
          <p:cNvSpPr/>
          <p:nvPr/>
        </p:nvSpPr>
        <p:spPr>
          <a:xfrm rot="5400000">
            <a:off x="5177790" y="3485515"/>
            <a:ext cx="103505" cy="377190"/>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242570" y="2968625"/>
            <a:ext cx="3010535" cy="829945"/>
          </a:xfrm>
          <a:prstGeom prst="rect">
            <a:avLst/>
          </a:prstGeom>
          <a:noFill/>
        </p:spPr>
        <p:txBody>
          <a:bodyPr wrap="square" rtlCol="0" anchor="t">
            <a:spAutoFit/>
          </a:bodyPr>
          <a:p>
            <a:r>
              <a:rPr lang="zh-CN" altLang="en-US" sz="1600" dirty="0">
                <a:solidFill>
                  <a:schemeClr val="tx1"/>
                </a:solidFill>
                <a:latin typeface="+mj-ea"/>
                <a:ea typeface="+mj-ea"/>
                <a:sym typeface="+mn-ea"/>
              </a:rPr>
              <a:t>批量导出后的压缩包，默认命名为“订单编号”，</a:t>
            </a:r>
            <a:endParaRPr lang="zh-CN" altLang="en-US" sz="1600" dirty="0">
              <a:solidFill>
                <a:schemeClr val="tx1"/>
              </a:solidFill>
              <a:latin typeface="+mj-ea"/>
              <a:ea typeface="+mj-ea"/>
              <a:sym typeface="+mn-ea"/>
            </a:endParaRPr>
          </a:p>
          <a:p>
            <a:r>
              <a:rPr lang="zh-CN" altLang="en-US" sz="1600" dirty="0">
                <a:solidFill>
                  <a:schemeClr val="tx1"/>
                </a:solidFill>
                <a:latin typeface="+mj-ea"/>
                <a:ea typeface="+mj-ea"/>
                <a:sym typeface="+mn-ea"/>
              </a:rPr>
              <a:t>可解压获得子订单数据文件</a:t>
            </a:r>
            <a:endParaRPr lang="zh-CN" altLang="en-US" sz="1600" dirty="0">
              <a:solidFill>
                <a:schemeClr val="tx1"/>
              </a:solidFill>
              <a:latin typeface="+mj-ea"/>
              <a:ea typeface="+mj-ea"/>
              <a:sym typeface="+mn-ea"/>
            </a:endParaRPr>
          </a:p>
        </p:txBody>
      </p:sp>
      <p:sp>
        <p:nvSpPr>
          <p:cNvPr id="16" name="文本框 15"/>
          <p:cNvSpPr txBox="1"/>
          <p:nvPr/>
        </p:nvSpPr>
        <p:spPr>
          <a:xfrm>
            <a:off x="309245" y="4027805"/>
            <a:ext cx="3078480" cy="553085"/>
          </a:xfrm>
          <a:prstGeom prst="rect">
            <a:avLst/>
          </a:prstGeom>
          <a:noFill/>
        </p:spPr>
        <p:txBody>
          <a:bodyPr wrap="none" rtlCol="0" anchor="t">
            <a:spAutoFit/>
          </a:bodyPr>
          <a:p>
            <a:pPr eaLnBrk="0" hangingPunct="0">
              <a:spcBef>
                <a:spcPct val="50000"/>
              </a:spcBef>
              <a:buFont typeface="Wingdings" panose="05000000000000000000" pitchFamily="2" charset="2"/>
              <a:buNone/>
            </a:pPr>
            <a:r>
              <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rPr>
              <a:t>备注：订单数据进行分配后，为永久保存，</a:t>
            </a:r>
            <a:endPar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endParaRPr>
          </a:p>
          <a:p>
            <a:pPr eaLnBrk="0" hangingPunct="0">
              <a:spcBef>
                <a:spcPct val="50000"/>
              </a:spcBef>
              <a:buFont typeface="Wingdings" panose="05000000000000000000" pitchFamily="2" charset="2"/>
              <a:buNone/>
            </a:pPr>
            <a:r>
              <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rPr>
              <a:t>不限制导出的时间和次数</a:t>
            </a:r>
            <a:endPar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标签分配</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689610" y="967105"/>
            <a:ext cx="10405745" cy="2676525"/>
          </a:xfrm>
          <a:prstGeom prst="rect">
            <a:avLst/>
          </a:prstGeom>
          <a:noFill/>
        </p:spPr>
        <p:txBody>
          <a:bodyPr wrap="square" rtlCol="0" anchor="t">
            <a:spAutoFit/>
          </a:bodyPr>
          <a:p>
            <a:pPr algn="l">
              <a:buNone/>
            </a:pPr>
            <a:r>
              <a:rPr lang="zh-CN" altLang="en-US" sz="1600" dirty="0">
                <a:solidFill>
                  <a:schemeClr val="tx1"/>
                </a:solidFill>
                <a:latin typeface="+mj-ea"/>
                <a:ea typeface="+mj-ea"/>
                <a:sym typeface="+mn-ea"/>
              </a:rPr>
              <a:t>标签分配界面，审核状态说明：</a:t>
            </a:r>
            <a:endParaRPr lang="zh-CN" altLang="en-US" sz="1600" dirty="0">
              <a:solidFill>
                <a:schemeClr val="tx1"/>
              </a:solidFill>
              <a:latin typeface="+mj-ea"/>
              <a:ea typeface="+mj-ea"/>
              <a:sym typeface="+mn-ea"/>
            </a:endParaRPr>
          </a:p>
          <a:p>
            <a:pPr algn="l">
              <a:buNone/>
            </a:pPr>
            <a:endParaRPr lang="zh-CN" altLang="en-US" sz="1600" dirty="0">
              <a:solidFill>
                <a:schemeClr val="tx1"/>
              </a:solidFill>
              <a:latin typeface="+mj-ea"/>
              <a:ea typeface="+mj-ea"/>
              <a:sym typeface="+mn-ea"/>
            </a:endParaRPr>
          </a:p>
          <a:p>
            <a:pPr algn="l">
              <a:buNone/>
            </a:pPr>
            <a:r>
              <a:rPr lang="zh-CN" altLang="en-US" sz="1600" dirty="0">
                <a:solidFill>
                  <a:schemeClr val="tx1"/>
                </a:solidFill>
                <a:latin typeface="+mj-ea"/>
                <a:ea typeface="+mj-ea"/>
                <a:sym typeface="+mn-ea"/>
              </a:rPr>
              <a:t>  自动审核通过：指订单还未进行任何分配操作</a:t>
            </a:r>
            <a:endParaRPr lang="zh-CN" altLang="en-US" sz="1600" dirty="0">
              <a:solidFill>
                <a:schemeClr val="tx1"/>
              </a:solidFill>
              <a:latin typeface="+mj-ea"/>
              <a:ea typeface="+mj-ea"/>
              <a:sym typeface="+mn-ea"/>
            </a:endParaRPr>
          </a:p>
          <a:p>
            <a:pPr algn="l">
              <a:buNone/>
            </a:pPr>
            <a:endParaRPr lang="zh-CN" altLang="en-US" sz="1600" dirty="0">
              <a:solidFill>
                <a:schemeClr val="tx1"/>
              </a:solidFill>
              <a:latin typeface="+mj-ea"/>
              <a:ea typeface="+mj-ea"/>
            </a:endParaRPr>
          </a:p>
          <a:p>
            <a:pPr algn="l">
              <a:buNone/>
            </a:pPr>
            <a:r>
              <a:rPr lang="zh-CN" altLang="en-US" sz="1600" dirty="0">
                <a:solidFill>
                  <a:schemeClr val="tx1"/>
                </a:solidFill>
                <a:latin typeface="+mj-ea"/>
                <a:ea typeface="+mj-ea"/>
                <a:sym typeface="+mn-ea"/>
              </a:rPr>
              <a:t>  人工审核通过：指订单还未进行任何分配操作</a:t>
            </a:r>
            <a:endParaRPr lang="zh-CN" altLang="en-US" sz="1600" dirty="0">
              <a:solidFill>
                <a:schemeClr val="tx1"/>
              </a:solidFill>
              <a:latin typeface="+mj-ea"/>
              <a:ea typeface="+mj-ea"/>
              <a:sym typeface="+mn-ea"/>
            </a:endParaRPr>
          </a:p>
          <a:p>
            <a:pPr algn="l">
              <a:buNone/>
            </a:pPr>
            <a:endParaRPr lang="zh-CN" altLang="en-US" sz="1600" dirty="0">
              <a:solidFill>
                <a:schemeClr val="tx1"/>
              </a:solidFill>
              <a:latin typeface="+mj-ea"/>
              <a:ea typeface="+mj-ea"/>
            </a:endParaRPr>
          </a:p>
          <a:p>
            <a:r>
              <a:rPr lang="zh-CN" altLang="en-US" sz="1600" dirty="0">
                <a:solidFill>
                  <a:schemeClr val="tx1"/>
                </a:solidFill>
                <a:latin typeface="+mj-ea"/>
                <a:ea typeface="+mj-ea"/>
                <a:sym typeface="+mn-ea"/>
              </a:rPr>
              <a:t>  分配中：指订单进行了部分分配操作，还未全部完成所有子订单的分配</a:t>
            </a:r>
            <a:endParaRPr lang="zh-CN" altLang="en-US" sz="1600" dirty="0">
              <a:solidFill>
                <a:schemeClr val="tx1"/>
              </a:solidFill>
              <a:latin typeface="+mj-ea"/>
              <a:ea typeface="+mj-ea"/>
              <a:sym typeface="+mn-ea"/>
            </a:endParaRPr>
          </a:p>
          <a:p>
            <a:endParaRPr lang="zh-CN" altLang="en-US" sz="1600" dirty="0">
              <a:solidFill>
                <a:schemeClr val="tx1"/>
              </a:solidFill>
              <a:latin typeface="+mj-ea"/>
              <a:ea typeface="+mj-ea"/>
            </a:endParaRPr>
          </a:p>
          <a:p>
            <a:r>
              <a:rPr lang="zh-CN" altLang="en-US" sz="1600" dirty="0">
                <a:solidFill>
                  <a:schemeClr val="tx1"/>
                </a:solidFill>
                <a:latin typeface="+mj-ea"/>
                <a:ea typeface="+mj-ea"/>
                <a:sym typeface="+mn-ea"/>
              </a:rPr>
              <a:t>  已分配：指订单分配操作已全部结束</a:t>
            </a:r>
            <a:endParaRPr lang="zh-CN" altLang="en-US" sz="1600" dirty="0">
              <a:solidFill>
                <a:schemeClr val="tx1"/>
              </a:solidFill>
              <a:latin typeface="+mj-ea"/>
              <a:ea typeface="+mj-ea"/>
            </a:endParaRPr>
          </a:p>
          <a:p>
            <a:endParaRPr lang="zh-CN" altLang="en-US" sz="2400" b="1" dirty="0">
              <a:solidFill>
                <a:schemeClr val="tx1"/>
              </a:solidFill>
              <a:latin typeface="+mj-ea"/>
              <a:ea typeface="+mj-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标签退订</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文本框 2"/>
          <p:cNvSpPr txBox="1"/>
          <p:nvPr/>
        </p:nvSpPr>
        <p:spPr>
          <a:xfrm>
            <a:off x="431165" y="802005"/>
            <a:ext cx="3637280" cy="337185"/>
          </a:xfrm>
          <a:prstGeom prst="rect">
            <a:avLst/>
          </a:prstGeom>
          <a:noFill/>
        </p:spPr>
        <p:txBody>
          <a:bodyPr wrap="none" rtlCol="0" anchor="t">
            <a:spAutoFit/>
          </a:bodyPr>
          <a:p>
            <a:r>
              <a:rPr lang="zh-CN" altLang="en-US" sz="1600" dirty="0">
                <a:solidFill>
                  <a:schemeClr val="tx1"/>
                </a:solidFill>
                <a:latin typeface="+mj-ea"/>
                <a:ea typeface="+mj-ea"/>
                <a:sym typeface="+mn-ea"/>
              </a:rPr>
              <a:t>点击【标签退订】，进入标签退订界面</a:t>
            </a:r>
            <a:endParaRPr lang="zh-CN" altLang="en-US" sz="2400" b="1" dirty="0">
              <a:solidFill>
                <a:schemeClr val="tx1"/>
              </a:solidFill>
              <a:latin typeface="+mj-ea"/>
              <a:ea typeface="+mj-ea"/>
              <a:sym typeface="+mn-ea"/>
            </a:endParaRPr>
          </a:p>
        </p:txBody>
      </p:sp>
      <p:pic>
        <p:nvPicPr>
          <p:cNvPr id="4" name="图片 3"/>
          <p:cNvPicPr>
            <a:picLocks noChangeAspect="1"/>
          </p:cNvPicPr>
          <p:nvPr/>
        </p:nvPicPr>
        <p:blipFill>
          <a:blip r:embed="rId1"/>
          <a:stretch>
            <a:fillRect/>
          </a:stretch>
        </p:blipFill>
        <p:spPr>
          <a:xfrm>
            <a:off x="516255" y="1237615"/>
            <a:ext cx="7108825" cy="2189480"/>
          </a:xfrm>
          <a:prstGeom prst="rect">
            <a:avLst/>
          </a:prstGeom>
          <a:ln w="12700" cmpd="sng">
            <a:solidFill>
              <a:schemeClr val="accent1">
                <a:shade val="50000"/>
              </a:schemeClr>
            </a:solidFill>
            <a:prstDash val="solid"/>
          </a:ln>
        </p:spPr>
      </p:pic>
      <p:pic>
        <p:nvPicPr>
          <p:cNvPr id="5" name="图片 4"/>
          <p:cNvPicPr>
            <a:picLocks noChangeAspect="1"/>
          </p:cNvPicPr>
          <p:nvPr/>
        </p:nvPicPr>
        <p:blipFill>
          <a:blip r:embed="rId2"/>
          <a:stretch>
            <a:fillRect/>
          </a:stretch>
        </p:blipFill>
        <p:spPr>
          <a:xfrm>
            <a:off x="2087245" y="3645535"/>
            <a:ext cx="6809740" cy="1113155"/>
          </a:xfrm>
          <a:prstGeom prst="rect">
            <a:avLst/>
          </a:prstGeom>
          <a:ln w="12700" cmpd="sng">
            <a:solidFill>
              <a:schemeClr val="accent1">
                <a:shade val="50000"/>
              </a:schemeClr>
            </a:solidFill>
            <a:prstDash val="solid"/>
          </a:ln>
        </p:spPr>
      </p:pic>
      <p:sp>
        <p:nvSpPr>
          <p:cNvPr id="7" name="文本框 6"/>
          <p:cNvSpPr txBox="1"/>
          <p:nvPr/>
        </p:nvSpPr>
        <p:spPr>
          <a:xfrm>
            <a:off x="516255" y="3848735"/>
            <a:ext cx="1402080" cy="706755"/>
          </a:xfrm>
          <a:prstGeom prst="rect">
            <a:avLst/>
          </a:prstGeom>
          <a:noFill/>
        </p:spPr>
        <p:txBody>
          <a:bodyPr wrap="none" rtlCol="0" anchor="t">
            <a:spAutoFit/>
          </a:bodyPr>
          <a:p>
            <a:pPr eaLnBrk="0" hangingPunct="0">
              <a:spcBef>
                <a:spcPct val="50000"/>
              </a:spcBef>
              <a:buFont typeface="Wingdings" panose="05000000000000000000" pitchFamily="2" charset="2"/>
              <a:buNone/>
            </a:pPr>
            <a:r>
              <a:rPr lang="zh-CN" altLang="en-US" sz="1600" dirty="0">
                <a:solidFill>
                  <a:schemeClr val="tx1"/>
                </a:solidFill>
                <a:latin typeface="+mj-ea"/>
                <a:ea typeface="+mj-ea"/>
                <a:sym typeface="+mn-ea"/>
              </a:rPr>
              <a:t>点击子订单</a:t>
            </a:r>
            <a:endParaRPr lang="zh-CN" altLang="en-US" sz="1600" dirty="0">
              <a:solidFill>
                <a:schemeClr val="tx1"/>
              </a:solidFill>
              <a:latin typeface="+mj-ea"/>
              <a:ea typeface="+mj-ea"/>
              <a:sym typeface="+mn-ea"/>
            </a:endParaRPr>
          </a:p>
          <a:p>
            <a:pPr eaLnBrk="0" hangingPunct="0">
              <a:spcBef>
                <a:spcPct val="50000"/>
              </a:spcBef>
              <a:buFont typeface="Wingdings" panose="05000000000000000000" pitchFamily="2" charset="2"/>
              <a:buNone/>
            </a:pPr>
            <a:r>
              <a:rPr lang="zh-CN" altLang="en-US" sz="1600" dirty="0">
                <a:solidFill>
                  <a:schemeClr val="tx1"/>
                </a:solidFill>
                <a:latin typeface="+mj-ea"/>
                <a:ea typeface="+mj-ea"/>
                <a:sym typeface="+mn-ea"/>
              </a:rPr>
              <a:t>【退订】按钮</a:t>
            </a:r>
            <a:endParaRPr lang="zh-CN" altLang="en-US" sz="1600" dirty="0">
              <a:solidFill>
                <a:schemeClr val="tx1"/>
              </a:solidFill>
              <a:latin typeface="+mj-ea"/>
              <a:ea typeface="+mj-ea"/>
              <a:sym typeface="+mn-e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标签退订</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p:cNvPicPr>
            <a:picLocks noChangeAspect="1"/>
          </p:cNvPicPr>
          <p:nvPr/>
        </p:nvPicPr>
        <p:blipFill>
          <a:blip r:embed="rId1"/>
          <a:stretch>
            <a:fillRect/>
          </a:stretch>
        </p:blipFill>
        <p:spPr>
          <a:xfrm>
            <a:off x="256540" y="927100"/>
            <a:ext cx="8609965" cy="1320800"/>
          </a:xfrm>
          <a:prstGeom prst="rect">
            <a:avLst/>
          </a:prstGeom>
          <a:ln w="12700" cmpd="sng">
            <a:solidFill>
              <a:schemeClr val="accent1">
                <a:shade val="50000"/>
              </a:schemeClr>
            </a:solidFill>
            <a:prstDash val="solid"/>
          </a:ln>
        </p:spPr>
      </p:pic>
      <p:pic>
        <p:nvPicPr>
          <p:cNvPr id="8" name="图片 7"/>
          <p:cNvPicPr>
            <a:picLocks noChangeAspect="1"/>
          </p:cNvPicPr>
          <p:nvPr/>
        </p:nvPicPr>
        <p:blipFill>
          <a:blip r:embed="rId2"/>
          <a:stretch>
            <a:fillRect/>
          </a:stretch>
        </p:blipFill>
        <p:spPr>
          <a:xfrm>
            <a:off x="4346575" y="2310130"/>
            <a:ext cx="4519930" cy="2632710"/>
          </a:xfrm>
          <a:prstGeom prst="rect">
            <a:avLst/>
          </a:prstGeom>
          <a:ln w="12700" cmpd="sng">
            <a:solidFill>
              <a:schemeClr val="accent1">
                <a:shade val="50000"/>
              </a:schemeClr>
            </a:solidFill>
            <a:prstDash val="solid"/>
          </a:ln>
        </p:spPr>
      </p:pic>
      <p:sp>
        <p:nvSpPr>
          <p:cNvPr id="9" name="文本框 8"/>
          <p:cNvSpPr txBox="1"/>
          <p:nvPr/>
        </p:nvSpPr>
        <p:spPr>
          <a:xfrm>
            <a:off x="256540" y="3236595"/>
            <a:ext cx="3959860" cy="337185"/>
          </a:xfrm>
          <a:prstGeom prst="rect">
            <a:avLst/>
          </a:prstGeom>
          <a:noFill/>
        </p:spPr>
        <p:txBody>
          <a:bodyPr wrap="square" rtlCol="0" anchor="t">
            <a:spAutoFit/>
          </a:bodyPr>
          <a:p>
            <a:pPr eaLnBrk="0" hangingPunct="0">
              <a:spcBef>
                <a:spcPct val="50000"/>
              </a:spcBef>
              <a:buFont typeface="Wingdings" panose="05000000000000000000" pitchFamily="2" charset="2"/>
              <a:buNone/>
            </a:pPr>
            <a:r>
              <a:rPr lang="zh-CN" altLang="en-US" sz="1600" dirty="0">
                <a:solidFill>
                  <a:schemeClr val="tx1"/>
                </a:solidFill>
                <a:latin typeface="+mj-ea"/>
                <a:ea typeface="+mj-ea"/>
                <a:sym typeface="+mn-ea"/>
              </a:rPr>
              <a:t>退订成功后的订单列表，状态显示为 退订</a:t>
            </a:r>
            <a:endParaRPr lang="zh-CN" altLang="en-US" sz="1600" dirty="0">
              <a:solidFill>
                <a:schemeClr val="tx1"/>
              </a:solidFill>
              <a:latin typeface="+mj-ea"/>
              <a:ea typeface="+mj-ea"/>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标签退订</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p:cNvPicPr>
            <a:picLocks noChangeAspect="1"/>
          </p:cNvPicPr>
          <p:nvPr/>
        </p:nvPicPr>
        <p:blipFill>
          <a:blip r:embed="rId1"/>
          <a:srcRect b="30935"/>
          <a:stretch>
            <a:fillRect/>
          </a:stretch>
        </p:blipFill>
        <p:spPr>
          <a:xfrm>
            <a:off x="2261870" y="2861945"/>
            <a:ext cx="6594475" cy="1000125"/>
          </a:xfrm>
          <a:prstGeom prst="rect">
            <a:avLst/>
          </a:prstGeom>
          <a:ln w="12700" cmpd="sng">
            <a:solidFill>
              <a:schemeClr val="accent1">
                <a:shade val="50000"/>
              </a:schemeClr>
            </a:solidFill>
            <a:prstDash val="solid"/>
          </a:ln>
        </p:spPr>
      </p:pic>
      <p:pic>
        <p:nvPicPr>
          <p:cNvPr id="8" name="图片 7"/>
          <p:cNvPicPr>
            <a:picLocks noChangeAspect="1"/>
          </p:cNvPicPr>
          <p:nvPr/>
        </p:nvPicPr>
        <p:blipFill>
          <a:blip r:embed="rId2"/>
          <a:stretch>
            <a:fillRect/>
          </a:stretch>
        </p:blipFill>
        <p:spPr>
          <a:xfrm>
            <a:off x="494665" y="1083945"/>
            <a:ext cx="8361680" cy="1087755"/>
          </a:xfrm>
          <a:prstGeom prst="rect">
            <a:avLst/>
          </a:prstGeom>
        </p:spPr>
      </p:pic>
      <p:sp>
        <p:nvSpPr>
          <p:cNvPr id="9" name="文本框 8"/>
          <p:cNvSpPr txBox="1"/>
          <p:nvPr/>
        </p:nvSpPr>
        <p:spPr>
          <a:xfrm>
            <a:off x="494665" y="725170"/>
            <a:ext cx="5669280" cy="337185"/>
          </a:xfrm>
          <a:prstGeom prst="rect">
            <a:avLst/>
          </a:prstGeom>
          <a:noFill/>
        </p:spPr>
        <p:txBody>
          <a:bodyPr wrap="none" rtlCol="0" anchor="t">
            <a:spAutoFit/>
          </a:bodyPr>
          <a:p>
            <a:pPr>
              <a:buNone/>
            </a:pPr>
            <a:r>
              <a:rPr lang="zh-CN" altLang="en-US" sz="1600" dirty="0">
                <a:solidFill>
                  <a:schemeClr val="tx1"/>
                </a:solidFill>
                <a:latin typeface="+mj-ea"/>
                <a:ea typeface="+mj-ea"/>
                <a:sym typeface="+mn-ea"/>
              </a:rPr>
              <a:t>订单列表退订后，订单占用的产品产量和标签库存被自动退回</a:t>
            </a:r>
            <a:endParaRPr lang="zh-CN" altLang="en-US" sz="2400" b="1" dirty="0">
              <a:solidFill>
                <a:schemeClr val="tx1"/>
              </a:solidFill>
              <a:latin typeface="+mj-ea"/>
              <a:ea typeface="+mj-ea"/>
              <a:sym typeface="+mn-ea"/>
            </a:endParaRPr>
          </a:p>
        </p:txBody>
      </p:sp>
      <p:pic>
        <p:nvPicPr>
          <p:cNvPr id="10" name="图片 9"/>
          <p:cNvPicPr>
            <a:picLocks noChangeAspect="1"/>
          </p:cNvPicPr>
          <p:nvPr/>
        </p:nvPicPr>
        <p:blipFill>
          <a:blip r:embed="rId3"/>
          <a:stretch>
            <a:fillRect/>
          </a:stretch>
        </p:blipFill>
        <p:spPr>
          <a:xfrm>
            <a:off x="2262505" y="3931920"/>
            <a:ext cx="6593840" cy="982980"/>
          </a:xfrm>
          <a:prstGeom prst="rect">
            <a:avLst/>
          </a:prstGeom>
          <a:ln w="12700" cmpd="sng">
            <a:solidFill>
              <a:schemeClr val="accent1">
                <a:shade val="50000"/>
              </a:schemeClr>
            </a:solidFill>
            <a:prstDash val="solid"/>
          </a:ln>
        </p:spPr>
      </p:pic>
      <p:sp>
        <p:nvSpPr>
          <p:cNvPr id="11" name="文本框 10"/>
          <p:cNvSpPr txBox="1"/>
          <p:nvPr/>
        </p:nvSpPr>
        <p:spPr>
          <a:xfrm>
            <a:off x="1119505" y="3232785"/>
            <a:ext cx="878205" cy="368300"/>
          </a:xfrm>
          <a:prstGeom prst="rect">
            <a:avLst/>
          </a:prstGeom>
          <a:noFill/>
        </p:spPr>
        <p:txBody>
          <a:bodyPr wrap="square" rtlCol="0">
            <a:spAutoFit/>
          </a:bodyPr>
          <a:p>
            <a:r>
              <a:rPr lang="zh-CN" altLang="zh-CN"/>
              <a:t>退订前</a:t>
            </a:r>
            <a:endParaRPr lang="zh-CN" altLang="zh-CN"/>
          </a:p>
        </p:txBody>
      </p:sp>
      <p:sp>
        <p:nvSpPr>
          <p:cNvPr id="12" name="文本框 11"/>
          <p:cNvSpPr txBox="1"/>
          <p:nvPr/>
        </p:nvSpPr>
        <p:spPr>
          <a:xfrm>
            <a:off x="1119505" y="4127500"/>
            <a:ext cx="1066165" cy="368300"/>
          </a:xfrm>
          <a:prstGeom prst="rect">
            <a:avLst/>
          </a:prstGeom>
          <a:noFill/>
        </p:spPr>
        <p:txBody>
          <a:bodyPr wrap="square" rtlCol="0">
            <a:spAutoFit/>
          </a:bodyPr>
          <a:p>
            <a:r>
              <a:rPr lang="zh-CN" altLang="zh-CN"/>
              <a:t>退订后</a:t>
            </a:r>
            <a:endParaRPr lang="zh-CN" altLang="zh-CN"/>
          </a:p>
        </p:txBody>
      </p:sp>
      <p:sp>
        <p:nvSpPr>
          <p:cNvPr id="15" name="文本框 14"/>
          <p:cNvSpPr txBox="1"/>
          <p:nvPr/>
        </p:nvSpPr>
        <p:spPr>
          <a:xfrm>
            <a:off x="3891280" y="2171700"/>
            <a:ext cx="3688080" cy="275590"/>
          </a:xfrm>
          <a:prstGeom prst="rect">
            <a:avLst/>
          </a:prstGeom>
          <a:noFill/>
        </p:spPr>
        <p:txBody>
          <a:bodyPr wrap="none" rtlCol="0" anchor="t">
            <a:spAutoFit/>
          </a:bodyPr>
          <a:p>
            <a:pPr algn="l" eaLnBrk="0" hangingPunct="0">
              <a:spcBef>
                <a:spcPct val="50000"/>
              </a:spcBef>
              <a:buFont typeface="Wingdings" panose="05000000000000000000" pitchFamily="2" charset="2"/>
              <a:buNone/>
            </a:pPr>
            <a:r>
              <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rPr>
              <a:t>备注：被退订的订单列表将默认为废弃，将不可再用</a:t>
            </a:r>
            <a:endParaRPr lang="zh-CN" altLang="en-US" sz="1200" b="1" dirty="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91820" y="1307465"/>
            <a:ext cx="7960995" cy="2199005"/>
          </a:xfrm>
          <a:prstGeom prst="rect">
            <a:avLst/>
          </a:prstGeom>
        </p:spPr>
      </p:pic>
      <p:sp>
        <p:nvSpPr>
          <p:cNvPr id="9" name="文本框 8"/>
          <p:cNvSpPr txBox="1"/>
          <p:nvPr/>
        </p:nvSpPr>
        <p:spPr>
          <a:xfrm>
            <a:off x="532765" y="789305"/>
            <a:ext cx="4246880" cy="337185"/>
          </a:xfrm>
          <a:prstGeom prst="rect">
            <a:avLst/>
          </a:prstGeom>
          <a:noFill/>
        </p:spPr>
        <p:txBody>
          <a:bodyPr wrap="none" rtlCol="0" anchor="t">
            <a:spAutoFit/>
          </a:bodyPr>
          <a:p>
            <a:pPr algn="l">
              <a:buNone/>
            </a:pPr>
            <a:r>
              <a:rPr lang="zh-CN" altLang="en-US" sz="1600" dirty="0">
                <a:solidFill>
                  <a:schemeClr val="tx1"/>
                </a:solidFill>
                <a:latin typeface="+mj-ea"/>
                <a:ea typeface="+mj-ea"/>
                <a:sym typeface="+mn-ea"/>
              </a:rPr>
              <a:t>点击【分配历史】，进入已分配订单列表查看</a:t>
            </a:r>
            <a:endParaRPr lang="zh-CN" altLang="en-US" sz="1600" dirty="0">
              <a:solidFill>
                <a:schemeClr val="tx1"/>
              </a:solidFill>
              <a:latin typeface="+mj-ea"/>
              <a:ea typeface="+mj-ea"/>
              <a:sym typeface="+mn-ea"/>
            </a:endParaRPr>
          </a:p>
        </p:txBody>
      </p:sp>
      <p:sp>
        <p:nvSpPr>
          <p:cNvPr id="3" name="矩形 2"/>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分配历史</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91820" y="1307465"/>
            <a:ext cx="7960995" cy="2199005"/>
          </a:xfrm>
          <a:prstGeom prst="rect">
            <a:avLst/>
          </a:prstGeom>
        </p:spPr>
      </p:pic>
      <p:sp>
        <p:nvSpPr>
          <p:cNvPr id="9" name="文本框 8"/>
          <p:cNvSpPr txBox="1"/>
          <p:nvPr/>
        </p:nvSpPr>
        <p:spPr>
          <a:xfrm>
            <a:off x="532765" y="789305"/>
            <a:ext cx="4246880" cy="337185"/>
          </a:xfrm>
          <a:prstGeom prst="rect">
            <a:avLst/>
          </a:prstGeom>
          <a:noFill/>
        </p:spPr>
        <p:txBody>
          <a:bodyPr wrap="none" rtlCol="0" anchor="t">
            <a:spAutoFit/>
          </a:bodyPr>
          <a:p>
            <a:pPr algn="l">
              <a:buNone/>
            </a:pPr>
            <a:r>
              <a:rPr lang="zh-CN" altLang="en-US" sz="1600" dirty="0">
                <a:solidFill>
                  <a:schemeClr val="tx1"/>
                </a:solidFill>
                <a:latin typeface="+mj-ea"/>
                <a:ea typeface="+mj-ea"/>
                <a:sym typeface="+mn-ea"/>
              </a:rPr>
              <a:t>点击【分配历史】，进入已分配订单列表查看</a:t>
            </a:r>
            <a:endParaRPr lang="zh-CN" altLang="en-US" sz="1600" dirty="0">
              <a:solidFill>
                <a:schemeClr val="tx1"/>
              </a:solidFill>
              <a:latin typeface="+mj-ea"/>
              <a:ea typeface="+mj-ea"/>
              <a:sym typeface="+mn-ea"/>
            </a:endParaRPr>
          </a:p>
        </p:txBody>
      </p:sp>
      <p:sp>
        <p:nvSpPr>
          <p:cNvPr id="3" name="矩形 2"/>
          <p:cNvSpPr/>
          <p:nvPr/>
        </p:nvSpPr>
        <p:spPr bwMode="auto">
          <a:xfrm>
            <a:off x="430848" y="304543"/>
            <a:ext cx="2834005"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认证标签管理</a:t>
            </a:r>
            <a:r>
              <a:rPr kumimoji="0" lang="en-US" altLang="zh-CN"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分配历史</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bwMode="auto">
          <a:xfrm>
            <a:off x="527685" y="322323"/>
            <a:ext cx="690880" cy="398780"/>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综述</a:t>
            </a:r>
            <a:endParaRPr kumimoji="0" lang="zh-CN" altLang="en-US" sz="20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9" name="矩形 358"/>
          <p:cNvSpPr/>
          <p:nvPr/>
        </p:nvSpPr>
        <p:spPr>
          <a:xfrm>
            <a:off x="1017905" y="1636395"/>
            <a:ext cx="7254875" cy="1337945"/>
          </a:xfrm>
          <a:prstGeom prst="rect">
            <a:avLst/>
          </a:prstGeom>
        </p:spPr>
        <p:txBody>
          <a:bodyPr wrap="square">
            <a:spAutoFit/>
          </a:bodyPr>
          <a:p>
            <a:pPr algn="l">
              <a:lnSpc>
                <a:spcPct val="150000"/>
              </a:lnSpc>
            </a:pPr>
            <a:r>
              <a:rPr lang="en-US" altLang="zh-CN">
                <a:solidFill>
                  <a:schemeClr val="tx1"/>
                </a:solidFill>
                <a:sym typeface="+mn-ea"/>
              </a:rPr>
              <a:t>      有机产品防伪追溯</a:t>
            </a:r>
            <a:r>
              <a:rPr lang="en-US" altLang="zh-CN" sz="1800">
                <a:solidFill>
                  <a:schemeClr val="tx1"/>
                </a:solidFill>
                <a:sym typeface="+mn-ea"/>
              </a:rPr>
              <a:t>在线申请与管理系统不仅实现了机构及获证企业无纸化在线订单处理，同时还实现了证书管理、订单跟踪、订单管理、数据统计，是机构和企业对证书和标签电子化管理的有效工具。</a:t>
            </a:r>
            <a:endParaRPr lang="en-US" altLang="zh-CN" sz="1800">
              <a:solidFill>
                <a:schemeClr val="tx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anim calcmode="lin" valueType="num">
                                      <p:cBhvr>
                                        <p:cTn id="8" dur="500" fill="hold"/>
                                        <p:tgtEl>
                                          <p:spTgt spid="359"/>
                                        </p:tgtEl>
                                        <p:attrNameLst>
                                          <p:attrName>ppt_x</p:attrName>
                                        </p:attrNameLst>
                                      </p:cBhvr>
                                      <p:tavLst>
                                        <p:tav tm="0">
                                          <p:val>
                                            <p:strVal val="#ppt_x"/>
                                          </p:val>
                                        </p:tav>
                                        <p:tav tm="100000">
                                          <p:val>
                                            <p:strVal val="#ppt_x"/>
                                          </p:val>
                                        </p:tav>
                                      </p:tavLst>
                                    </p:anim>
                                    <p:anim calcmode="lin" valueType="num">
                                      <p:cBhvr>
                                        <p:cTn id="9"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官微二维码"/>
          <p:cNvPicPr>
            <a:picLocks noChangeAspect="1"/>
          </p:cNvPicPr>
          <p:nvPr/>
        </p:nvPicPr>
        <p:blipFill>
          <a:blip r:embed="rId1">
            <a:extLst>
              <a:ext uri="{BEBA8EAE-BF5A-486C-A8C5-ECC9F3942E4B}">
                <a14:imgProps xmlns:a14="http://schemas.microsoft.com/office/drawing/2010/main">
                  <a14:imgLayer r:embed="rId2"/>
                </a14:imgProps>
              </a:ext>
            </a:extLst>
          </a:blip>
          <a:srcRect/>
          <a:stretch>
            <a:fillRect/>
          </a:stretch>
        </p:blipFill>
        <p:spPr>
          <a:xfrm>
            <a:off x="2764790" y="2676525"/>
            <a:ext cx="1296670" cy="1296670"/>
          </a:xfrm>
          <a:prstGeom prst="rect">
            <a:avLst/>
          </a:prstGeom>
        </p:spPr>
      </p:pic>
      <p:sp>
        <p:nvSpPr>
          <p:cNvPr id="6" name="文本框 5"/>
          <p:cNvSpPr txBox="1"/>
          <p:nvPr/>
        </p:nvSpPr>
        <p:spPr>
          <a:xfrm>
            <a:off x="4312920" y="2771140"/>
            <a:ext cx="3846830" cy="1106805"/>
          </a:xfrm>
          <a:prstGeom prst="rect">
            <a:avLst/>
          </a:prstGeom>
          <a:noFill/>
        </p:spPr>
        <p:txBody>
          <a:bodyPr wrap="square" rtlCol="0" anchor="t">
            <a:spAutoFit/>
            <a:scene3d>
              <a:camera prst="orthographicFront"/>
              <a:lightRig rig="threePt" dir="t"/>
            </a:scene3d>
          </a:bodyPr>
          <a:p>
            <a:pPr algn="l">
              <a:buNone/>
            </a:pPr>
            <a:r>
              <a:rPr lang="zh-CN" altLang="en-US" sz="1600">
                <a:solidFill>
                  <a:schemeClr val="tx1">
                    <a:lumMod val="85000"/>
                    <a:lumOff val="1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技术支持</a:t>
            </a:r>
            <a:r>
              <a:rPr lang="en-US" altLang="zh-CN" sz="1600">
                <a:solidFill>
                  <a:schemeClr val="tx1">
                    <a:lumMod val="85000"/>
                    <a:lumOff val="1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zh-CN" altLang="en-US" sz="1600">
              <a:solidFill>
                <a:schemeClr val="tx1">
                  <a:lumMod val="85000"/>
                  <a:lumOff val="1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buNone/>
            </a:pPr>
            <a:r>
              <a:rPr lang="en-US" altLang="zh-CN" sz="1400">
                <a:solidFill>
                  <a:schemeClr val="tx1">
                    <a:lumMod val="85000"/>
                    <a:lumOff val="1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浙江天演维真网络科技股份有限公司</a:t>
            </a:r>
            <a:endParaRPr lang="en-US" altLang="zh-CN" sz="1400">
              <a:solidFill>
                <a:schemeClr val="tx1">
                  <a:lumMod val="85000"/>
                  <a:lumOff val="1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buNone/>
            </a:pPr>
            <a:r>
              <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项目管理部：陈艳</a:t>
            </a:r>
            <a:endPar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buNone/>
            </a:pPr>
            <a:r>
              <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咨询电话：0571-85381218-8051  </a:t>
            </a:r>
            <a:r>
              <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13777805797</a:t>
            </a:r>
            <a:endPar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buNone/>
            </a:pPr>
            <a:r>
              <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QQ</a:t>
            </a:r>
            <a:r>
              <a:rPr lang="zh-CN" altLang="en-US"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9285333588</a:t>
            </a:r>
            <a:endParaRPr lang="en-US" altLang="zh-CN" sz="1200">
              <a:solidFill>
                <a:schemeClr val="tx1">
                  <a:lumMod val="65000"/>
                  <a:lumOff val="3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bwMode="auto">
          <a:xfrm>
            <a:off x="2684145" y="1593752"/>
            <a:ext cx="3775710" cy="829945"/>
          </a:xfrm>
          <a:prstGeom prst="rect">
            <a:avLst/>
          </a:prstGeom>
          <a:ln>
            <a:noFill/>
          </a:ln>
        </p:spPr>
        <p:txBody>
          <a:bodyPr wrap="none">
            <a:spAutoFit/>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感</a:t>
            </a:r>
            <a:r>
              <a:rPr kumimoji="0" lang="en-US" altLang="zh-CN"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谢</a:t>
            </a:r>
            <a:r>
              <a:rPr kumimoji="0" lang="en-US" altLang="zh-CN"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观</a:t>
            </a:r>
            <a:r>
              <a:rPr kumimoji="0" lang="en-US" altLang="zh-CN"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en-US"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看！</a:t>
            </a:r>
            <a:endParaRPr kumimoji="0" lang="zh-CN" altLang="en-US" sz="4800" b="1" i="0" u="none" strike="noStrike" kern="100" cap="none" spc="0" normalizeH="0" baseline="0" noProof="0">
              <a:ln>
                <a:noFill/>
              </a:ln>
              <a:solidFill>
                <a:srgbClr val="42556C"/>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KSO_WM_UNIT_PLACING_PICTURE_USER_VIEWPORT" val="{&quot;height&quot;:6345,&quot;width&quot;:21885}"/>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commondata" val="eyJjb3VudCI6MywiaGRpZCI6IjA0ODMwZDg1MWE2MmUyNjFkOWNkMTM1NWQzODVkY2M5IiwidXNlckNvdW50IjoxfQ=="/>
</p:tagLst>
</file>

<file path=ppt/theme/theme1.xml><?xml version="1.0" encoding="utf-8"?>
<a:theme xmlns:a="http://schemas.openxmlformats.org/drawingml/2006/main" name="1_Office 主题​​">
  <a:themeElements>
    <a:clrScheme name="自定义 290">
      <a:dk1>
        <a:sysClr val="windowText" lastClr="000000"/>
      </a:dk1>
      <a:lt1>
        <a:sysClr val="window" lastClr="FFFFFF"/>
      </a:lt1>
      <a:dk2>
        <a:srgbClr val="EEF2F5"/>
      </a:dk2>
      <a:lt2>
        <a:srgbClr val="E7E6E6"/>
      </a:lt2>
      <a:accent1>
        <a:srgbClr val="42556C"/>
      </a:accent1>
      <a:accent2>
        <a:srgbClr val="29323F"/>
      </a:accent2>
      <a:accent3>
        <a:srgbClr val="A5A5A5"/>
      </a:accent3>
      <a:accent4>
        <a:srgbClr val="FFC000"/>
      </a:accent4>
      <a:accent5>
        <a:srgbClr val="4472C4"/>
      </a:accent5>
      <a:accent6>
        <a:srgbClr val="70AD47"/>
      </a:accent6>
      <a:hlink>
        <a:srgbClr val="000000"/>
      </a:hlink>
      <a:folHlink>
        <a:srgbClr val="954F72"/>
      </a:folHlink>
    </a:clrScheme>
    <a:fontScheme name="标准5-3">
      <a:majorFont>
        <a:latin typeface="Century Gothic"/>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3446</Words>
  <Application>WPS 演示</Application>
  <PresentationFormat>全屏显示(16:9)</PresentationFormat>
  <Paragraphs>298</Paragraphs>
  <Slides>45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45</vt:i4>
      </vt:variant>
    </vt:vector>
  </HeadingPairs>
  <TitlesOfParts>
    <vt:vector size="58" baseType="lpstr">
      <vt:lpstr>Arial</vt:lpstr>
      <vt:lpstr>宋体</vt:lpstr>
      <vt:lpstr>Wingdings</vt:lpstr>
      <vt:lpstr>微软雅黑</vt:lpstr>
      <vt:lpstr>Times New Roman</vt:lpstr>
      <vt:lpstr>Calibri Light</vt:lpstr>
      <vt:lpstr>微软雅黑 Light</vt:lpstr>
      <vt:lpstr>Century Gothic</vt:lpstr>
      <vt:lpstr>Arial Unicode MS</vt:lpstr>
      <vt:lpstr>Calibri</vt:lpstr>
      <vt:lpstr>Calibri Light</vt:lpstr>
      <vt:lpstr>Century Gothic</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哒哒 熊猫</dc:creator>
  <cp:lastModifiedBy>新</cp:lastModifiedBy>
  <cp:revision>93</cp:revision>
  <dcterms:created xsi:type="dcterms:W3CDTF">2021-03-18T16:17:00Z</dcterms:created>
  <dcterms:modified xsi:type="dcterms:W3CDTF">2024-07-29T07:27:35Z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KSOTemplateUUID">
    <vt:lpwstr>v1.0_mb_p4TE5/ynfy3nwb2ToByuRQ==</vt:lpwstr>
  </property>
  <property fmtid="{D5CDD505-2E9C-101B-9397-08002B2CF9AE}" pid="4" name="ICV">
    <vt:lpwstr>8DC1B7A104E9468795B19456F05A3BC3</vt:lpwstr>
  </property>
</Properties>
</file>